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8" r:id="rId3"/>
    <p:sldId id="257" r:id="rId4"/>
    <p:sldId id="266" r:id="rId5"/>
    <p:sldId id="260" r:id="rId6"/>
    <p:sldId id="259"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38" autoAdjust="0"/>
    <p:restoredTop sz="80833" autoAdjust="0"/>
  </p:normalViewPr>
  <p:slideViewPr>
    <p:cSldViewPr snapToGrid="0">
      <p:cViewPr varScale="1">
        <p:scale>
          <a:sx n="94" d="100"/>
          <a:sy n="94" d="100"/>
        </p:scale>
        <p:origin x="-213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3C317-B2CC-4990-8FA7-AE6E8303BC8C}" type="datetimeFigureOut">
              <a:rPr lang="en-US" smtClean="0"/>
              <a:pPr/>
              <a:t>1/14/2015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DC956-C2FD-4E5C-B163-95286CABFD35}" type="slidenum">
              <a:rPr lang="en-US" smtClean="0"/>
              <a:pPr/>
              <a:t>‹#›</a:t>
            </a:fld>
            <a:endParaRPr lang="en-US"/>
          </a:p>
        </p:txBody>
      </p:sp>
    </p:spTree>
    <p:extLst>
      <p:ext uri="{BB962C8B-B14F-4D97-AF65-F5344CB8AC3E}">
        <p14:creationId xmlns:p14="http://schemas.microsoft.com/office/powerpoint/2010/main" xmlns="" val="71219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Aleksey\Dropbox\BibleSem2015\2015%20Sacramento\&#1046;&#1080;&#1079;&#1085;&#1100;%20&#1048;&#1080;&#1089;&#1091;&#1089;&#1072;%20&#1061;&#1088;&#1080;&#1089;&#1090;&#1072;\Inbox%20Life%20JC\zhizn_iisysa_hrista\Lesson5\U5_5.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РАННИЙ ИУДЕЙСКИЙ ПЕРИОД </a:t>
            </a:r>
          </a:p>
          <a:p>
            <a:r>
              <a:rPr lang="ru-RU" dirty="0" smtClean="0"/>
              <a:t>На Пасху, самый важный еврейский праздник, в Иерусалим собирались евреи со всего мира. Праздник отмечался 14 Нисана (апреля), первого месяца религиозного календаря ( Исх. 12:1-20 ; Лев. 23:1-8). </a:t>
            </a:r>
          </a:p>
          <a:p>
            <a:r>
              <a:rPr lang="ru-RU" dirty="0" smtClean="0"/>
              <a:t>Празднование Пасхи привело Спасителя из Галилеи в Иерусалим. Там продолжалось Его общественное служение, второй период которого, длившийся около восьми месяцев, называется ранним иудейским (Ин. 2:13) . В течение этого периода Иисус открыто заявил о Себе множеству людей. Окончанием этого периода стало возвращение Иисуса в Галилею (Ин. 4:3-4).</a:t>
            </a:r>
          </a:p>
          <a:p>
            <a:r>
              <a:rPr lang="ru-RU" dirty="0" smtClean="0"/>
              <a:t>Большая часть информации о раннем иудейском периоде служения Христа содержится в Евангелии от Иоанна.</a:t>
            </a:r>
          </a:p>
          <a:p>
            <a:r>
              <a:rPr lang="ru-RU" dirty="0" smtClean="0"/>
              <a:t>Служение Иисуса в течение раннего иудейского периода имело три важные особенности:</a:t>
            </a:r>
          </a:p>
          <a:p>
            <a:r>
              <a:rPr lang="ru-RU" dirty="0" smtClean="0"/>
              <a:t>Иисус показал Свою власть.</a:t>
            </a:r>
          </a:p>
          <a:p>
            <a:r>
              <a:rPr lang="ru-RU" dirty="0" smtClean="0"/>
              <a:t>В общении с людьми Иисус проявлял Свою любовь к ним.</a:t>
            </a:r>
          </a:p>
          <a:p>
            <a:r>
              <a:rPr lang="ru-RU" dirty="0" smtClean="0"/>
              <a:t>Иисус излагал истину через проповедь и наставление.</a:t>
            </a:r>
          </a:p>
          <a:p>
            <a:r>
              <a:rPr lang="ru-RU" dirty="0" smtClean="0"/>
              <a:t>Представляя Себя народу, Иисус преследовал две основные цели: </a:t>
            </a:r>
          </a:p>
          <a:p>
            <a:r>
              <a:rPr lang="ru-RU" dirty="0" smtClean="0"/>
              <a:t>Он должен был показать, что является истинным Человеком, понимающим людские немощи, но при этом остается безгрешным "Сыном Человеческим". </a:t>
            </a:r>
          </a:p>
          <a:p>
            <a:r>
              <a:rPr lang="ru-RU" dirty="0" smtClean="0"/>
              <a:t>Он должен был показать, что является истинным Богом, сошедшим с небес, облеченным всей полнотой власти. </a:t>
            </a:r>
          </a:p>
          <a:p>
            <a:r>
              <a:rPr lang="ru-RU" dirty="0" smtClean="0"/>
              <a:t>Люди правильно понимают слова и дела Иисуса только в том случае, когда воспринимают Его и как Бога, и как Человека.</a:t>
            </a:r>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6</a:t>
            </a:fld>
            <a:endParaRPr lang="en-US"/>
          </a:p>
        </p:txBody>
      </p:sp>
    </p:spTree>
    <p:extLst>
      <p:ext uri="{BB962C8B-B14F-4D97-AF65-F5344CB8AC3E}">
        <p14:creationId xmlns:p14="http://schemas.microsoft.com/office/powerpoint/2010/main" xmlns="" val="364010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Три притчи</a:t>
            </a:r>
            <a:br>
              <a:rPr lang="ru-RU" dirty="0" smtClean="0"/>
            </a:br>
            <a:r>
              <a:rPr lang="ru-RU" dirty="0" smtClean="0"/>
              <a:t>( Мф. 9:14-17; </a:t>
            </a:r>
            <a:r>
              <a:rPr lang="ru-RU" dirty="0" err="1" smtClean="0"/>
              <a:t>Мк</a:t>
            </a:r>
            <a:r>
              <a:rPr lang="ru-RU" dirty="0" smtClean="0"/>
              <a:t>. 2:18-22; </a:t>
            </a:r>
            <a:r>
              <a:rPr lang="ru-RU" dirty="0" err="1" smtClean="0"/>
              <a:t>Лк</a:t>
            </a:r>
            <a:r>
              <a:rPr lang="ru-RU" dirty="0" smtClean="0"/>
              <a:t>. 5:33-39)</a:t>
            </a:r>
          </a:p>
          <a:p>
            <a:r>
              <a:rPr lang="ru-RU" dirty="0" smtClean="0"/>
              <a:t>Не только фарисеи с неодобрением отнеслись к присутствию Иисуса на пире, ученики Иоанна Крестителя пришли к Нему и спросили, почему Он участвует в таких пирах. С их точки зрения, правильно поступали те, кто постом призывали людей к покаянию в свете грядущего Царства. Они считали соблюдение поста более правильным, нежели участие в богатой трапезе. Этим и объяснялся их вопрос: "Почему Твои ученики не постятся?" Отвечая им, Иисус использовал метафору, назвав Себя женихом. Не пристало гостям жениха (сынам чертога брачного) поститься (пост - символ печали) в присутствии пригласившего их на пир, поэтому ученикам Христа не следовало поститься (пребывать в печали), пока Он с ними. Ибо само присутствие Его создавало радостную атмосферу, подобную той, что царит на брачном пире. Скоро эта ситуация изменится: придут дни, когда отнимут у них жениха, и тогда будут поститься (со дня Его распятия). Речь, конечно, идет о посте в переносном смысле слова: ученикам придется печалиться, а не радоваться. Здесь мы находим первый намек на грядущую крестную смерть Христа.</a:t>
            </a:r>
          </a:p>
          <a:p>
            <a:r>
              <a:rPr lang="ru-RU" dirty="0" smtClean="0"/>
              <a:t>Далее Матфей, Марк и Лука приводят две притчи, рассказанные Иисусом. Смысл их в следующем. Пребывание Иисуса в этом мире, среди учеников, создает небывалую "новизну" и особую "полноту". Оно в корне отличается от "ветхого", старого. А потому и "совмещать" его с этим "ветхим" невозможно. Невозможно Благую Весть так же "привязать" к ветхой (изжившей себя) религии иудаизма, как бессмысленно латать ветхую одежду куском новой ткани: от такого "совмещения" старая одежда окончательно распадется. Равно опасно вливать молодое, еще неперебродившее вино в мехи ветхие, изношенные, непрочные, потерявшие эластичность, т.к. происходящее в вине брожение прорвет такие мехи. Так "прорывает" учение Иисуса в его новизне и полноте "ветхие мехи" иудаизма. Спасение через Христа несовместимо с этим устаревшим религиозным учением (см. Ин.1:17). </a:t>
            </a:r>
          </a:p>
          <a:p>
            <a:r>
              <a:rPr lang="ru-RU" dirty="0" smtClean="0"/>
              <a:t>Заключение</a:t>
            </a:r>
          </a:p>
          <a:p>
            <a:r>
              <a:rPr lang="ru-RU" dirty="0" smtClean="0"/>
              <a:t>В этом уроке были рассмотрены первые месяцы года популярности Иисуса. Мы увидели, что множество людей хотели подойти к Иисусу, чтобы услышать Его, стремились дотронуться до Него, чтобы исцелиться. </a:t>
            </a:r>
          </a:p>
          <a:p>
            <a:r>
              <a:rPr lang="ru-RU" dirty="0" smtClean="0"/>
              <a:t>Раннее галилейское служение было вступлением к более напряженному и долгому среднему галилейскому периоду, который будет изучаться в следующем уроке.</a:t>
            </a:r>
            <a:br>
              <a:rPr lang="ru-RU" dirty="0" smtClean="0"/>
            </a:br>
            <a:endParaRPr lang="ru-RU" dirty="0" smtClean="0"/>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20</a:t>
            </a:fld>
            <a:endParaRPr lang="en-US"/>
          </a:p>
        </p:txBody>
      </p:sp>
    </p:spTree>
    <p:extLst>
      <p:ext uri="{BB962C8B-B14F-4D97-AF65-F5344CB8AC3E}">
        <p14:creationId xmlns:p14="http://schemas.microsoft.com/office/powerpoint/2010/main" xmlns="" val="247527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Перед наступлением праздника Пасхи в Иерусалим тянулись караваны паломников. Иисус со Своими учениками, проведя некоторое время в </a:t>
            </a:r>
            <a:r>
              <a:rPr lang="ru-RU" dirty="0" err="1" smtClean="0"/>
              <a:t>Капернауме</a:t>
            </a:r>
            <a:r>
              <a:rPr lang="ru-RU" dirty="0" smtClean="0"/>
              <a:t>, присоединился к группе паломников и пошел в Иерусалим на праздник.</a:t>
            </a:r>
          </a:p>
          <a:p>
            <a:r>
              <a:rPr lang="ru-RU" dirty="0" smtClean="0"/>
              <a:t>Богослужение в храме сопровождалось совершением жертвоприношений. Для удобства приехавших паломников в храме можно было приобрести любое жертвенное животное или птицу. Поэтому часть храма превратилась в загон для скота и многолюдный базар. Священники взимали пошлину с торговцев, и торговля в храме процветала. Менялы предлагали паломникам мелкую монету и священный </a:t>
            </a:r>
            <a:r>
              <a:rPr lang="ru-RU" dirty="0" err="1" smtClean="0"/>
              <a:t>сикль</a:t>
            </a:r>
            <a:r>
              <a:rPr lang="ru-RU" dirty="0" smtClean="0"/>
              <a:t>, чтобы дать возможность уплатить ежегодный взнос в кассу храма. За такую услугу менялы получали пять процентов, но это казалось им мало, и они обманывали людей, за что народ ненавидел их наравне с </a:t>
            </a:r>
            <a:r>
              <a:rPr lang="ru-RU" b="1" dirty="0" smtClean="0"/>
              <a:t>мытарями</a:t>
            </a:r>
            <a:r>
              <a:rPr lang="ru-RU" dirty="0" smtClean="0"/>
              <a:t>.</a:t>
            </a:r>
          </a:p>
          <a:p>
            <a:r>
              <a:rPr lang="ru-RU" dirty="0" smtClean="0"/>
              <a:t>Такое процветание торговли в храме глубоко взволновало Иисуса. Он сделал бич из веревок и выгнал овец, волов и торговцев, потом Он опрокинул столы менял, на которых были разложены кучки монет, велел вынести голубей и сказал: "...дома Отца Моего не делайте домом торговли" (Ин. 2:16). То же самое Иисус совершил в конце Своего служения ( </a:t>
            </a:r>
            <a:r>
              <a:rPr lang="ru-RU" dirty="0" err="1" smtClean="0"/>
              <a:t>Мк</a:t>
            </a:r>
            <a:r>
              <a:rPr lang="ru-RU" dirty="0" smtClean="0"/>
              <a:t>. 11:15-18)</a:t>
            </a:r>
          </a:p>
          <a:p>
            <a:r>
              <a:rPr lang="ru-RU" dirty="0" smtClean="0"/>
              <a:t>Все обратили внимание на этот поступок Иисуса, но никто из простого народа не смел спросить Его - кто Он, что так смело и правильно поступает. Священники были оскорблены и потребовали от Него знамения для доказательства того, что Он имеет право поступать таким образом. Иисус ответил на их вопрос, но они не поняли Его. Непонятен был ответ Христа и Его ученикам, и только после воскресения Его из мертвых они уразумели, что имел тогда в виду Иисус. </a:t>
            </a:r>
          </a:p>
          <a:p>
            <a:r>
              <a:rPr lang="ru-RU" dirty="0" smtClean="0"/>
              <a:t>После того как вы прочитали рассказ евангелиста Иоанна об очищении храма, обратите внимание на следующие обстоятельства:</a:t>
            </a:r>
          </a:p>
          <a:p>
            <a:r>
              <a:rPr lang="ru-RU" dirty="0" smtClean="0"/>
              <a:t>Евреи считали храм домом Божиим. Поэтому слова Иисуса "...дом Отца Моего" (Ин. 2:16) ясно определяли Его как Сына Божьего.</a:t>
            </a:r>
          </a:p>
          <a:p>
            <a:r>
              <a:rPr lang="ru-RU" dirty="0" smtClean="0"/>
              <a:t>Забота Иисуса о чистоте Дома Божьего напомнила ученикам псалом 68:10 (Ин. 2:17). Прочитайте его.</a:t>
            </a:r>
          </a:p>
          <a:p>
            <a:r>
              <a:rPr lang="ru-RU" dirty="0" smtClean="0"/>
              <a:t>Священники просили Его о знамении, подтверждающем Его право действовать так решительно (Ин. 2:18). Но сердца этих людей были закрыты, поэтому ни одно чудо, совершенное Христом, не могло убедить их в Его правоте. В ответ на претензии священников Иисус произнес удивительные слова о Своей смерти и воскресении. Он сказал: "...разрушьте храм сей, и Я в три дня воздвигну его" (Ин. 2:19). Прочитайте Мф. 27:40 и обратите внимание, как это пророчество было извращено три года спустя, перед распятием Иисуса. </a:t>
            </a:r>
          </a:p>
          <a:p>
            <a:r>
              <a:rPr lang="ru-RU" dirty="0" smtClean="0"/>
              <a:t>Храм строился в течение 46 лет. Контраст между длительностью строительства и тремя днями должен был подсказать иудеям, что слова Иисуса не следует понимать буквально. Но даже ученики не поняли, что имел в виду Христос. И только после Его воскресения они смогли правильно истолковать сказанное. </a:t>
            </a:r>
          </a:p>
          <a:p>
            <a:r>
              <a:rPr lang="ru-RU" dirty="0" smtClean="0"/>
              <a:t>Во время пребывания в Иерусалиме на празднике Пасхи Иисус совершил множество чудес ( Ин. 2:23-25). Невозможно было остаться равнодушным, видя силу и власть этого Человека. Евангелист Иоанн пишет о реакции людей: "...многие... уверовали во имя Его". </a:t>
            </a:r>
          </a:p>
          <a:p>
            <a:r>
              <a:rPr lang="ru-RU" dirty="0" smtClean="0"/>
              <a:t>Иисус как истинный Бог знал каждого человека в совершенстве. Он прекрасно осознавал, что многие люди впоследствии отвернутся от Него, а потому Он "...не вверял Себя им".</a:t>
            </a:r>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7</a:t>
            </a:fld>
            <a:endParaRPr lang="en-US"/>
          </a:p>
        </p:txBody>
      </p:sp>
    </p:spTree>
    <p:extLst>
      <p:ext uri="{BB962C8B-B14F-4D97-AF65-F5344CB8AC3E}">
        <p14:creationId xmlns:p14="http://schemas.microsoft.com/office/powerpoint/2010/main" xmlns="" val="43670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ОБЩЕНИЕ С ЛЮДЬМИ: ПРОЯВЛЕНИЕ ЛЮБВИ</a:t>
            </a:r>
          </a:p>
          <a:p>
            <a:r>
              <a:rPr lang="ru-RU" dirty="0" smtClean="0"/>
              <a:t>За Иисусом следовало множество людей, но для Него был важен и дорог каждый человек в отдельности. Он готов был уделить время каждому, кто искал личной встречи с Ним. Наш Господь видел не только внешность человека, но и его душу, истомившуюся под гнетом грехов и сомнений.</a:t>
            </a:r>
          </a:p>
          <a:p>
            <a:r>
              <a:rPr lang="ru-RU" dirty="0" smtClean="0"/>
              <a:t>Девятнадцать бесед Иисуса подробно описаны в Евангелиях. Две самые длинные беседы состоялись во время раннего иудейского периода. Одна из них была с мужчиной, другая с женщиной. Возможно, вам будет интересно сравнить их между собой.</a:t>
            </a:r>
          </a:p>
          <a:p>
            <a:r>
              <a:rPr lang="ru-RU" dirty="0" smtClean="0"/>
              <a:t>Имя мужчины известно; в случае с женщиной указано только селение, в котором она жила. </a:t>
            </a:r>
          </a:p>
          <a:p>
            <a:r>
              <a:rPr lang="ru-RU" dirty="0" smtClean="0"/>
              <a:t>Мужчина был благочестивым членом синедриона; женщина неверной женой. </a:t>
            </a:r>
          </a:p>
          <a:p>
            <a:r>
              <a:rPr lang="ru-RU" dirty="0" smtClean="0"/>
              <a:t>Мужчина захотел встретиться с Иисусом тайно ночью; Иисус же первый заговорил с женщиной, и произошло это днем. </a:t>
            </a:r>
          </a:p>
          <a:p>
            <a:r>
              <a:rPr lang="ru-RU" dirty="0" smtClean="0"/>
              <a:t>(Найдите другие различия, а также сходства при изучении этих двух бесед.)</a:t>
            </a:r>
          </a:p>
          <a:p>
            <a:r>
              <a:rPr lang="ru-RU" dirty="0" smtClean="0"/>
              <a:t>БЕСЕДА С НИКОДИМОМ ( Ин. 3:1-21)</a:t>
            </a:r>
          </a:p>
          <a:p>
            <a:r>
              <a:rPr lang="ru-RU" dirty="0" smtClean="0"/>
              <a:t>Деятельностью Иисуса Христа заинтересовался синедрион, и особенно один из его членов Никодим. Он был фарисеем и учителем народа, человеком благочестивым. Никодим пришел к Иисусу Христу ночью и приветствовал Его словом "Равви", особо почетным обращением, которым величали учителей, не упоминая их собственного имени. Также он засвидетельствовал, что признает Иисуса "Учителем, пришедшим от Бога".</a:t>
            </a:r>
          </a:p>
          <a:p>
            <a:r>
              <a:rPr lang="ru-RU" dirty="0" smtClean="0"/>
              <a:t>В ответ на свое приветствие Никодим услышал: "...если кто не родится свыше, не может увидеть Царствия Божия" (Ин. 3:3). Значение этих слов было непонятно Никодиму: он думал о физическом рождении, а Иисус говорил о духовном рождении человека, о рождении от Бога, которое должен пережить каждый человек, чтобы иметь жизнь вечную и увидеть Царствие Божие. Иисус знал, в чем нуждается Никодим и на какую тему с ним необходимо говорить. </a:t>
            </a:r>
          </a:p>
          <a:p>
            <a:r>
              <a:rPr lang="ru-RU" dirty="0" smtClean="0"/>
              <a:t>Человек получает рождение свыше, или рождается от Бога, в момент осознания своих грехов, раскаяния в них перед Богом и принятия верой Иисуса Христа как своего личного Спасителя. В Ин. 1:12-13 сказано: "А тем, которые приняли Его, верующим во имя Его, дал власть быть чадами Божиими, которые не от крови, ни от хотения плоти, ни от хотения мужа, но от Бога родились". Все люди согрешили, следовательно, все должны покаяться (Рим. 3:10-12).</a:t>
            </a:r>
          </a:p>
          <a:p>
            <a:r>
              <a:rPr lang="ru-RU" dirty="0" smtClean="0"/>
              <a:t>Иисус рассказал Никодиму о великой Божией любви к грешному человечеству и о том, что, как Моисей вознес медного змея в пустыне для спасения народа, "...так должно </a:t>
            </a:r>
            <a:r>
              <a:rPr lang="ru-RU" dirty="0" err="1" smtClean="0"/>
              <a:t>вознесену</a:t>
            </a:r>
            <a:r>
              <a:rPr lang="ru-RU" dirty="0" smtClean="0"/>
              <a:t> быть Сыну Человеческому, дабы всякий, верующий в Него, не погиб, но имел жизнь вечную" (Ин. 3:14-15). Никодим уверовал в Иисуса Христа и стал Его тайным учеником (Ин. 7:50-51; 19:39).</a:t>
            </a:r>
          </a:p>
          <a:p>
            <a:r>
              <a:rPr lang="ru-RU" dirty="0" smtClean="0"/>
              <a:t>Очевидно, что основной нуждой Никодима было спасение души. В беседе Иисус отождествил спасение с видением Царствия Божия (Ин. 3:3,5). </a:t>
            </a:r>
          </a:p>
          <a:p>
            <a:r>
              <a:rPr lang="ru-RU" dirty="0" smtClean="0"/>
              <a:t>Какие стихи в отрывке говорят о роли Бога в спасении? </a:t>
            </a:r>
          </a:p>
          <a:p>
            <a:r>
              <a:rPr lang="ru-RU" dirty="0" smtClean="0"/>
              <a:t>Где первая ссылка на роль человека? </a:t>
            </a:r>
          </a:p>
          <a:p>
            <a:r>
              <a:rPr lang="ru-RU" dirty="0" smtClean="0"/>
              <a:t>Как эта мысль развита в последующих стихах?</a:t>
            </a:r>
          </a:p>
          <a:p>
            <a:r>
              <a:rPr lang="ru-RU" dirty="0" smtClean="0"/>
              <a:t>Этот отрывок можно разделить на две части. Такое деление основано на том, что стихи 2-15 - беседа Иисуса с Никодимом, в то время как стихи 16-21 - комментарий автора Евангелия.</a:t>
            </a:r>
          </a:p>
          <a:p>
            <a:r>
              <a:rPr lang="ru-RU" dirty="0" smtClean="0"/>
              <a:t>Иоанн не рассказывает, какое впечатление произвела на Никодима встреча с Иисусом. Но мы можем прочитать Ин. 7:45-52 и 19:39 о том, что произошло с ним после этого случая.</a:t>
            </a:r>
          </a:p>
          <a:p>
            <a:endParaRPr lang="ru-RU" dirty="0" smtClean="0"/>
          </a:p>
          <a:p>
            <a:r>
              <a:rPr lang="ru-RU" dirty="0" smtClean="0"/>
              <a:t>БЕСЕДА С САМАРЯНКОЙ ( Ин. 4:1-42)</a:t>
            </a:r>
          </a:p>
          <a:p>
            <a:r>
              <a:rPr lang="ru-RU" dirty="0" smtClean="0"/>
              <a:t>Отправившись из Иудеи в Галилею, Иисус должен был идти через Самарию. Вы уже читали об истории Самарии и об отношении иудеев к самарянам (см. </a:t>
            </a:r>
            <a:r>
              <a:rPr lang="ru-RU" dirty="0" smtClean="0">
                <a:hlinkClick r:id="rId3"/>
              </a:rPr>
              <a:t>урок 2.4</a:t>
            </a:r>
            <a:r>
              <a:rPr lang="ru-RU" dirty="0" smtClean="0"/>
              <a:t>). </a:t>
            </a:r>
          </a:p>
          <a:p>
            <a:r>
              <a:rPr lang="ru-RU" dirty="0" smtClean="0"/>
              <a:t>Из Иудеи в Галилею было два пути: длинный путь проходил через </a:t>
            </a:r>
            <a:r>
              <a:rPr lang="ru-RU" dirty="0" err="1" smtClean="0"/>
              <a:t>Перею</a:t>
            </a:r>
            <a:r>
              <a:rPr lang="ru-RU" dirty="0" smtClean="0"/>
              <a:t>, территорию на восточном берегу Иордана; короткий - через Самарию . Иудеи предпочитали ходить длинной дорогой, хотя для этого им приходилось дважды пересекать Иордан. Они относились к самарянам с презрением и ненавистью, считая их народом, отвергнутым Богом. Иудеи не позволяли себе есть то, до чего дотрагивался самарянин. Они учили, что самаряне не воскреснут из мертвых, и поэтому не позволяли им принимать иудаизм. "Впустить самарянина в дом - навлечь на себя проклятие Бога", - говорили иудеи.</a:t>
            </a:r>
          </a:p>
          <a:p>
            <a:r>
              <a:rPr lang="ru-RU" dirty="0" smtClean="0"/>
              <a:t>Иисус был далек от национальных и религиозных предрассудков. Он с любовью принимал каждого, кто нуждался в Нем. Совершая нелегкий путь, Иисус остановился недалеко от городка </a:t>
            </a:r>
            <a:r>
              <a:rPr lang="ru-RU" dirty="0" err="1" smtClean="0"/>
              <a:t>Сихарь</a:t>
            </a:r>
            <a:r>
              <a:rPr lang="ru-RU" dirty="0" smtClean="0"/>
              <a:t>, чтобы отдохнуть возле колодца, а ученики отправились в город за продуктами.</a:t>
            </a:r>
          </a:p>
          <a:p>
            <a:r>
              <a:rPr lang="ru-RU" dirty="0" smtClean="0"/>
              <a:t>Был полдень, стояла сильная жара, поэтому было очень странно видеть женщину, идущую за водой, когда все старались это сделать утром или вечером. Из последующей беседы становится ясно, что женщина вела греховный образ жизни и не пользовалась уважением среди жителей города, а потому вынуждена была приходить к колодцу, когда там никого не было. </a:t>
            </a:r>
          </a:p>
          <a:p>
            <a:r>
              <a:rPr lang="ru-RU" dirty="0" smtClean="0"/>
              <a:t>Перед нами открывается удивительная картина, как Богочеловек беседует с грешницей. Он говорит ей о духовном, она мыслит о земном. Он показывает, что знает всю ее жизнь, она пытается скрыть компрометирующие ее подробности. Христос открывался ей как Мессия, дающий воду жизни. Женщина же видела в Нем просто пророка. Обратите внимание, как мудро Господь подвел ее к осознанию греховности и мысли о приходе Мессии. Когда Иисус засвидетельствовал ей, что Он - Мессия, женщина поверила и, оставив все, пошла в город. Ее взволнованная речь так повлияла на людей, что "они вышли из города и пошли к Нему" (Ин. 4:30). </a:t>
            </a:r>
          </a:p>
          <a:p>
            <a:endParaRPr lang="ru-RU" dirty="0" smtClean="0"/>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8</a:t>
            </a:fld>
            <a:endParaRPr lang="en-US"/>
          </a:p>
        </p:txBody>
      </p:sp>
    </p:spTree>
    <p:extLst>
      <p:ext uri="{BB962C8B-B14F-4D97-AF65-F5344CB8AC3E}">
        <p14:creationId xmlns:p14="http://schemas.microsoft.com/office/powerpoint/2010/main" xmlns="" val="172640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ПРОПОВЕДЬ И НАСТАВЛЕНИЕ: ОТКРЫТИЕ ИСТИНЫ</a:t>
            </a:r>
          </a:p>
          <a:p>
            <a:r>
              <a:rPr lang="ru-RU" dirty="0" smtClean="0"/>
              <a:t>Перед тем как Иисус покинул Иудею, Он проповедовал и учил множество людей вне Иерусалима. Многие верили словам Иисуса и крестились у Его учеников (ср. Ин. 3:22-4:3).</a:t>
            </a:r>
          </a:p>
          <a:p>
            <a:r>
              <a:rPr lang="ru-RU" dirty="0" smtClean="0"/>
              <a:t>Иоанн Креститель продолжал свое служение, призывая людей подготовить сердца для принятия Мессии. Успех проповеднической деятельности Иисуса дал возможность Иоанну снова всенародно провозгласить Иисуса обещанным Мессией, Сыном Божиим. Проанализируйте свидетельство Иоанна Крестителя о Христе в Ин. 3:27-36, обратите внимание на многообразие фактов, подтверждающих то, что Иисус является Мессией. В середине своего свидетельства Иоанн воскликнул: "Ему должно расти, а мне умаляться" (Ин. 3:30). </a:t>
            </a:r>
          </a:p>
          <a:p>
            <a:r>
              <a:rPr lang="ru-RU" dirty="0" smtClean="0"/>
              <a:t>В то время обстановка в Иудее была очень тревожной, правитель Ирод Антипа, </a:t>
            </a:r>
            <a:r>
              <a:rPr lang="ru-RU" b="1" dirty="0" err="1" smtClean="0"/>
              <a:t>четверовластник</a:t>
            </a:r>
            <a:r>
              <a:rPr lang="ru-RU" dirty="0" smtClean="0"/>
              <a:t> , только что заключил Иоанна Крестителя в темницу (</a:t>
            </a:r>
            <a:r>
              <a:rPr lang="ru-RU" dirty="0" err="1" smtClean="0"/>
              <a:t>Лк</a:t>
            </a:r>
            <a:r>
              <a:rPr lang="ru-RU" dirty="0" smtClean="0"/>
              <a:t>. 3:19-20; </a:t>
            </a:r>
            <a:r>
              <a:rPr lang="ru-RU" dirty="0" err="1" smtClean="0"/>
              <a:t>Мк</a:t>
            </a:r>
            <a:r>
              <a:rPr lang="ru-RU" dirty="0" smtClean="0"/>
              <a:t>. 1:14 ; Мф. 4:12), а растущая популярность Иисуса начинала возмущать фарисеев. Иисус счел нужным покинуть Иудею и отправиться в Галилею. </a:t>
            </a:r>
          </a:p>
          <a:p>
            <a:r>
              <a:rPr lang="ru-RU" dirty="0" smtClean="0"/>
              <a:t>В Самарии многие уверовали в Него в результате свидетельства женщины. Но "и еще большее число уверовали" после того, как они слушали Самого Иисуса, проповедовавшего и учившего их в течение двух дней. Они приняли Иисуса и поверили, что "Он истинно Спаситель мира, Христос" (Ин. 4:42).</a:t>
            </a:r>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9</a:t>
            </a:fld>
            <a:endParaRPr lang="en-US"/>
          </a:p>
        </p:txBody>
      </p:sp>
    </p:spTree>
    <p:extLst>
      <p:ext uri="{BB962C8B-B14F-4D97-AF65-F5344CB8AC3E}">
        <p14:creationId xmlns:p14="http://schemas.microsoft.com/office/powerpoint/2010/main" xmlns="" val="42279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Введение</a:t>
            </a:r>
          </a:p>
          <a:p>
            <a:r>
              <a:rPr lang="ru-RU" dirty="0" smtClean="0"/>
              <a:t>За 700 лет до рождения Христа Исаия пророчествовал, что свет Евангелия однажды воссияет над Галилеей . (Прочитайте </a:t>
            </a:r>
            <a:r>
              <a:rPr lang="ru-RU" dirty="0" err="1" smtClean="0"/>
              <a:t>Ис</a:t>
            </a:r>
            <a:r>
              <a:rPr lang="ru-RU" dirty="0" smtClean="0"/>
              <a:t>. 9:1-2 и Мф. 4:14-16.) Этот день настал, когда Иисус пришел из Иудеи в Галилею. Тридцать лет Он жил в Галилее как сын плотника. Теперь Он вернулся, чтобы объявить Себя Мессией, Сыном Божиим.</a:t>
            </a:r>
          </a:p>
          <a:p>
            <a:r>
              <a:rPr lang="ru-RU" dirty="0" smtClean="0"/>
              <a:t>Около двадцати месяцев Своего общественного служения Он провел в Галилее . Из них четырнадцать месяцев приходится на ранний галилейский и средний галилейский периоды. Иисус посвятил Галилее так много времени из-за ее полной непросвещенности. Период пребывания в Галилее называют годом популярности, поскольку Иисус достиг тогда вершины известности и славы. Затем восхищение Им стало постепенно уменьшаться, уступая место открытому противодействию, которое длилось до конца Его земного служения. Повторите таблицу "Земное служение Христа" . </a:t>
            </a:r>
          </a:p>
          <a:p>
            <a:r>
              <a:rPr lang="ru-RU" dirty="0" smtClean="0"/>
              <a:t>Когда Иисус отправился из Иудеи в Галилею, Он был готов к сопротивлению, с которым Ему позже пришлось столкнуться. Он прекрасно осознавал, "...что пророк не имеет чести в своем отечестве" (Ин. 4:44). Многие благочестивые галилеяне уже бывали на праздновании Пасхи в Иерусалиме и видели Его совершающим чудеса (Ин. 4:45). Это обеспечило Ему теплый прием в Галилее.</a:t>
            </a:r>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12</a:t>
            </a:fld>
            <a:endParaRPr lang="en-US"/>
          </a:p>
        </p:txBody>
      </p:sp>
    </p:spTree>
    <p:extLst>
      <p:ext uri="{BB962C8B-B14F-4D97-AF65-F5344CB8AC3E}">
        <p14:creationId xmlns:p14="http://schemas.microsoft.com/office/powerpoint/2010/main" xmlns="" val="414860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I СТАДИЯ: В ГАЛИЛЕЕ </a:t>
            </a:r>
          </a:p>
          <a:p>
            <a:r>
              <a:rPr lang="ru-RU" dirty="0" smtClean="0"/>
              <a:t>Прочитайте </a:t>
            </a:r>
            <a:r>
              <a:rPr lang="ru-RU" dirty="0" err="1" smtClean="0"/>
              <a:t>Лк</a:t>
            </a:r>
            <a:r>
              <a:rPr lang="ru-RU" dirty="0" smtClean="0"/>
              <a:t>. 4:14-15 и обратите внимание, насколько насыщенным было служение Иисуса в Галилее .</a:t>
            </a:r>
          </a:p>
          <a:p>
            <a:r>
              <a:rPr lang="ru-RU" dirty="0" smtClean="0"/>
              <a:t>Исцеление сына царедворца ( Ин. 4:46-54)</a:t>
            </a:r>
          </a:p>
          <a:p>
            <a:r>
              <a:rPr lang="ru-RU" dirty="0" smtClean="0"/>
              <a:t>Пройдя Самарию , Иисус не направился прямо в Назарет , потому что "...пророк не имеет чести в своем отечестве", а пошел в Кану Галилейскую. Слух о Его прибытии в Кану скоро распространился и дошел до царедворца из </a:t>
            </a:r>
            <a:r>
              <a:rPr lang="ru-RU" dirty="0" err="1" smtClean="0"/>
              <a:t>Капернаума</a:t>
            </a:r>
            <a:r>
              <a:rPr lang="ru-RU" dirty="0" smtClean="0"/>
              <a:t>, сын которого был смертельно болен. Сановник поспешил в Кану и, найдя Христа, попросил Его исцелить больного сына. Иисус сказал ему: "...пойди, сын твой здоров..." Царедворец поверил словам Иисуса, и сын его выздоровел раньше, чем он пришел домой.</a:t>
            </a:r>
          </a:p>
          <a:p>
            <a:r>
              <a:rPr lang="ru-RU" dirty="0" smtClean="0"/>
              <a:t>Этот рассказ показывает сущность разных видов веры. Попытайтесь охарактеризовать:</a:t>
            </a:r>
          </a:p>
          <a:p>
            <a:r>
              <a:rPr lang="ru-RU" dirty="0" smtClean="0"/>
              <a:t>1) веру, описанную Иисусом в ст. 48 ;</a:t>
            </a:r>
            <a:br>
              <a:rPr lang="ru-RU" dirty="0" smtClean="0"/>
            </a:br>
            <a:r>
              <a:rPr lang="ru-RU" dirty="0" smtClean="0"/>
              <a:t>2) веру царедворца, ст. 50 ;</a:t>
            </a:r>
            <a:br>
              <a:rPr lang="ru-RU" dirty="0" smtClean="0"/>
            </a:br>
            <a:r>
              <a:rPr lang="ru-RU" dirty="0" smtClean="0"/>
              <a:t>3) веру царедворца, ст. 53 .</a:t>
            </a:r>
          </a:p>
          <a:p>
            <a:r>
              <a:rPr lang="ru-RU" dirty="0" smtClean="0"/>
              <a:t>Первое отвержение в Назарете ( </a:t>
            </a:r>
            <a:r>
              <a:rPr lang="ru-RU" dirty="0" err="1" smtClean="0"/>
              <a:t>Лк</a:t>
            </a:r>
            <a:r>
              <a:rPr lang="ru-RU" dirty="0" smtClean="0"/>
              <a:t>. 4:16-30)</a:t>
            </a:r>
          </a:p>
          <a:p>
            <a:r>
              <a:rPr lang="ru-RU" dirty="0" smtClean="0"/>
              <a:t>Иисус ходил по Галилее и учил народ. Придя в Назарет, Он в субботу, как и в других городах, учил в синагоге.</a:t>
            </a:r>
          </a:p>
          <a:p>
            <a:r>
              <a:rPr lang="ru-RU" dirty="0" smtClean="0"/>
              <a:t>Служение в синагоге происходило очень просто: после молитвы читалось одно место из закона и одно из пророков. Это мог делать любой, умеющий читать и получивший на это разрешение. Этому же человеку предоставлялась возможность прокомментировать прочитанное.</a:t>
            </a:r>
          </a:p>
          <a:p>
            <a:r>
              <a:rPr lang="ru-RU" dirty="0" smtClean="0"/>
              <a:t>Иисусу подали Книгу пророка Исаии. Открыв ее, Он прочитал известное евреям пророчество (</a:t>
            </a:r>
            <a:r>
              <a:rPr lang="ru-RU" dirty="0" err="1" smtClean="0"/>
              <a:t>Ис</a:t>
            </a:r>
            <a:r>
              <a:rPr lang="ru-RU" dirty="0" smtClean="0"/>
              <a:t>. 61:1-2). Глаза всех собравшихся были обращены на Него. В благоговейной тишине Иисус ясно сказал народу, что Он есть исполнение этого пророчества. </a:t>
            </a:r>
            <a:r>
              <a:rPr lang="ru-RU" dirty="0" err="1" smtClean="0"/>
              <a:t>Лк</a:t>
            </a:r>
            <a:r>
              <a:rPr lang="ru-RU" dirty="0" smtClean="0"/>
              <a:t>. 4:22 свидетельствует, что вначале слушатели были под сильным воздействием Его слов, но затем они усомнились в Его правоте. А когда Иисус перечислил примеры язычников, удостоившихся Божьих благословений, и противопоставил их израильтянам, слушатели пришли в ярость и вознамерились убить Его.</a:t>
            </a:r>
          </a:p>
          <a:p>
            <a:r>
              <a:rPr lang="ru-RU" dirty="0" smtClean="0"/>
              <a:t>В 30 стихе Лука прямо говорит о сверхъестественном избавлении Иисуса от разъяренной толпы . Подобное будет происходить на протяжении почти всего Его служения.</a:t>
            </a:r>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15</a:t>
            </a:fld>
            <a:endParaRPr lang="en-US"/>
          </a:p>
        </p:txBody>
      </p:sp>
    </p:spTree>
    <p:extLst>
      <p:ext uri="{BB962C8B-B14F-4D97-AF65-F5344CB8AC3E}">
        <p14:creationId xmlns:p14="http://schemas.microsoft.com/office/powerpoint/2010/main" xmlns="" val="44417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II СТАДИЯ: В КАПЕРНАУМЕ ( Мф. 4:13-17; </a:t>
            </a:r>
            <a:r>
              <a:rPr lang="ru-RU" dirty="0" err="1" smtClean="0"/>
              <a:t>Мк</a:t>
            </a:r>
            <a:r>
              <a:rPr lang="ru-RU" dirty="0" smtClean="0"/>
              <a:t>. 1:15; </a:t>
            </a:r>
            <a:r>
              <a:rPr lang="ru-RU" dirty="0" err="1" smtClean="0"/>
              <a:t>Лк</a:t>
            </a:r>
            <a:r>
              <a:rPr lang="ru-RU" dirty="0" smtClean="0"/>
              <a:t>. 4:31-32)</a:t>
            </a:r>
          </a:p>
          <a:p>
            <a:r>
              <a:rPr lang="ru-RU" dirty="0" smtClean="0"/>
              <a:t>С этого времени Иисус стал призывать людей к покаянию, говоря, что приблизилось Царство Небесное. Другими словами, Царь уже пришел и людям следовало готовить себя к Его Царству, очищая свои души от греха.</a:t>
            </a:r>
          </a:p>
          <a:p>
            <a:r>
              <a:rPr lang="ru-RU" dirty="0" smtClean="0"/>
              <a:t>Призвание четырех рыбаков ( Мф. 4:18-22; </a:t>
            </a:r>
            <a:r>
              <a:rPr lang="ru-RU" dirty="0" err="1" smtClean="0"/>
              <a:t>Мк</a:t>
            </a:r>
            <a:r>
              <a:rPr lang="ru-RU" dirty="0" smtClean="0"/>
              <a:t>. 1:16-20; </a:t>
            </a:r>
            <a:r>
              <a:rPr lang="ru-RU" dirty="0" err="1" smtClean="0"/>
              <a:t>Лк</a:t>
            </a:r>
            <a:r>
              <a:rPr lang="ru-RU" dirty="0" smtClean="0"/>
              <a:t>. 5:1-11)</a:t>
            </a:r>
          </a:p>
          <a:p>
            <a:r>
              <a:rPr lang="ru-RU" dirty="0" smtClean="0"/>
              <a:t>По дороге в </a:t>
            </a:r>
            <a:r>
              <a:rPr lang="ru-RU" dirty="0" err="1" smtClean="0"/>
              <a:t>Капернаум</a:t>
            </a:r>
            <a:r>
              <a:rPr lang="ru-RU" dirty="0" smtClean="0"/>
              <a:t> Иисус часто останавливался и учил народ. Число людей, сопровождавших Его, постоянно увеличивалось. Однажды, когда Иисус ранним утром учил на берегу озера Галилейского, толпа так теснила Его, что Он вынужден был перебраться в лодку, чтобы иметь возможность договорить. Под влиянием слов Иисуса некоторые из слушателей готовы были оставить все и последовать за Ним. Обращаясь к Симону Петру и его брату Андрею, затем к Иакову и Иоанну </a:t>
            </a:r>
            <a:r>
              <a:rPr lang="ru-RU" dirty="0" err="1" smtClean="0"/>
              <a:t>Заведеевым</a:t>
            </a:r>
            <a:r>
              <a:rPr lang="ru-RU" dirty="0" smtClean="0"/>
              <a:t>, Иисус призвал их стать "ловцами </a:t>
            </a:r>
            <a:r>
              <a:rPr lang="ru-RU" dirty="0" err="1" smtClean="0"/>
              <a:t>человеков</a:t>
            </a:r>
            <a:r>
              <a:rPr lang="ru-RU" dirty="0" smtClean="0"/>
              <a:t>". Фактически Он призвал их во второй раз ( Ин. 1:35-42), первое призвание произошло в Иудее. Метафора "ловля", вероятно, связана с занятием учеников, которые были рыбаками, но надо заметить, что она встречается и в Ветхом Завете (см. </a:t>
            </a:r>
            <a:r>
              <a:rPr lang="ru-RU" dirty="0" err="1" smtClean="0"/>
              <a:t>Иер</a:t>
            </a:r>
            <a:r>
              <a:rPr lang="ru-RU" dirty="0" smtClean="0"/>
              <a:t>. 16:16; </a:t>
            </a:r>
            <a:r>
              <a:rPr lang="ru-RU" dirty="0" err="1" smtClean="0"/>
              <a:t>Иез</a:t>
            </a:r>
            <a:r>
              <a:rPr lang="ru-RU" dirty="0" smtClean="0"/>
              <a:t>. 29:4-5), правда, пророки прибегали к этой метафоре, говоря о грядущем Божием суде. Иисус воспользовался ей в противоположном смысле - имея в виду освобождение от этого суда. Напомнив, что грядет праведное правление Божие (</a:t>
            </a:r>
            <a:r>
              <a:rPr lang="ru-RU" dirty="0" err="1" smtClean="0"/>
              <a:t>Мк</a:t>
            </a:r>
            <a:r>
              <a:rPr lang="ru-RU" dirty="0" smtClean="0"/>
              <a:t>. 1:15), Иисус призвал четырех рыбаков на труд "вылавливания людей из моря греха" ("море" - характерный для Ветхого Завета образ греха и смерти, см. </a:t>
            </a:r>
            <a:r>
              <a:rPr lang="ru-RU" dirty="0" err="1" smtClean="0"/>
              <a:t>Ис</a:t>
            </a:r>
            <a:r>
              <a:rPr lang="ru-RU" dirty="0" smtClean="0"/>
              <a:t>. 57:20-21).</a:t>
            </a:r>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16</a:t>
            </a:fld>
            <a:endParaRPr lang="en-US"/>
          </a:p>
        </p:txBody>
      </p:sp>
    </p:spTree>
    <p:extLst>
      <p:ext uri="{BB962C8B-B14F-4D97-AF65-F5344CB8AC3E}">
        <p14:creationId xmlns:p14="http://schemas.microsoft.com/office/powerpoint/2010/main" xmlns="" val="218899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ДЕНЬ СОВЕРШЕНИЯ ЧУДЕС </a:t>
            </a:r>
          </a:p>
          <a:p>
            <a:r>
              <a:rPr lang="ru-RU" dirty="0" smtClean="0"/>
              <a:t>Исцеление одержимого нечистым духом ( </a:t>
            </a:r>
            <a:r>
              <a:rPr lang="ru-RU" dirty="0" err="1" smtClean="0"/>
              <a:t>Мк</a:t>
            </a:r>
            <a:r>
              <a:rPr lang="ru-RU" dirty="0" smtClean="0"/>
              <a:t>. 1:21-28; </a:t>
            </a:r>
            <a:r>
              <a:rPr lang="ru-RU" dirty="0" err="1" smtClean="0"/>
              <a:t>Лк</a:t>
            </a:r>
            <a:r>
              <a:rPr lang="ru-RU" dirty="0" smtClean="0"/>
              <a:t>. 4:33-37)</a:t>
            </a:r>
          </a:p>
          <a:p>
            <a:r>
              <a:rPr lang="ru-RU" dirty="0" smtClean="0"/>
              <a:t>Иисус, придя в субботу в </a:t>
            </a:r>
            <a:r>
              <a:rPr lang="ru-RU" dirty="0" err="1" smtClean="0"/>
              <a:t>Капернаум</a:t>
            </a:r>
            <a:r>
              <a:rPr lang="ru-RU" dirty="0" smtClean="0"/>
              <a:t> , учил народ в синагоге. Там был человек, одержимый нечистым духом, который не мог снести присутствия Сына Божия и вскричал: "Оставь, что Тебе до нас, Иисус Назарянин? Ты пришел погубить нас! знаю Тебя, кто Ты, </a:t>
            </a:r>
            <a:r>
              <a:rPr lang="ru-RU" dirty="0" err="1" smtClean="0"/>
              <a:t>Святый</a:t>
            </a:r>
            <a:r>
              <a:rPr lang="ru-RU" dirty="0" smtClean="0"/>
              <a:t> Божий". - "...Замолчи и выйди из него",- повелел Иисус нечистому духу, и человек стал свободен (</a:t>
            </a:r>
            <a:r>
              <a:rPr lang="ru-RU" dirty="0" err="1" smtClean="0"/>
              <a:t>Лк</a:t>
            </a:r>
            <a:r>
              <a:rPr lang="ru-RU" dirty="0" smtClean="0"/>
              <a:t>. 4:34-35).</a:t>
            </a:r>
          </a:p>
          <a:p>
            <a:r>
              <a:rPr lang="ru-RU" dirty="0" smtClean="0"/>
              <a:t>Уточнение Луки - "нечистый дух" - не случайно. Лука писал в первую очередь для людей греческой культуры, для которых демоны делились на добрых и злых (нечистых). Этот дух знал Христа и назвал Его не только Иисусом Назарянином, но и Святым Божиим (Лк.4:34). В Евангелиях часто упоминаются громкие крики людей, одержимых злыми духами. Изгнание бесов значило, что Иисус имеет власть и силу над духами зла. Это открытие повергло всех присутствующих в ужас (</a:t>
            </a:r>
            <a:r>
              <a:rPr lang="ru-RU" dirty="0" err="1" smtClean="0"/>
              <a:t>Лк</a:t>
            </a:r>
            <a:r>
              <a:rPr lang="ru-RU" dirty="0" smtClean="0"/>
              <a:t>. 4:36). И разнесся слух о Нем "по всем окрестным местам" (</a:t>
            </a:r>
            <a:r>
              <a:rPr lang="ru-RU" dirty="0" err="1" smtClean="0"/>
              <a:t>Лк</a:t>
            </a:r>
            <a:r>
              <a:rPr lang="ru-RU" dirty="0" smtClean="0"/>
              <a:t>. 9:1).</a:t>
            </a:r>
          </a:p>
          <a:p>
            <a:r>
              <a:rPr lang="ru-RU" dirty="0" smtClean="0"/>
              <a:t>Исцеление тещи Петра ( Мф. 8:14-15; </a:t>
            </a:r>
            <a:r>
              <a:rPr lang="ru-RU" dirty="0" err="1" smtClean="0"/>
              <a:t>Мк</a:t>
            </a:r>
            <a:r>
              <a:rPr lang="ru-RU" dirty="0" smtClean="0"/>
              <a:t>. 1:29-31; </a:t>
            </a:r>
            <a:r>
              <a:rPr lang="ru-RU" dirty="0" err="1" smtClean="0"/>
              <a:t>Лк</a:t>
            </a:r>
            <a:r>
              <a:rPr lang="ru-RU" dirty="0" smtClean="0"/>
              <a:t>. 4:38-39)</a:t>
            </a:r>
          </a:p>
          <a:p>
            <a:r>
              <a:rPr lang="ru-RU" dirty="0" smtClean="0"/>
              <a:t>Выйдя из синагоги, Иисус пошел в дом тещи Петра. Женщина была тяжело больна, но Иисус полностью исцелил ее от недуга, и "...она тотчас встала и служила им". Все три евангелиста обращают внимание на то, что теща Петра сразу после исцеления встала и служила Иисусу и ученикам. Ее исцеление было настолько быстрым и полным, что не осталось ни малейшей слабости после болезни.</a:t>
            </a:r>
          </a:p>
          <a:p>
            <a:r>
              <a:rPr lang="ru-RU" dirty="0" smtClean="0"/>
              <a:t>В этом доме впоследствии Иисус часто находил приют во время Своего служения в </a:t>
            </a:r>
            <a:r>
              <a:rPr lang="ru-RU" dirty="0" err="1" smtClean="0"/>
              <a:t>Капернауме</a:t>
            </a:r>
            <a:r>
              <a:rPr lang="ru-RU" dirty="0" smtClean="0"/>
              <a:t>.</a:t>
            </a:r>
          </a:p>
          <a:p>
            <a:r>
              <a:rPr lang="ru-RU" dirty="0" smtClean="0"/>
              <a:t>Многие исцелены ( Мф. 8:16-17; </a:t>
            </a:r>
            <a:r>
              <a:rPr lang="ru-RU" dirty="0" err="1" smtClean="0"/>
              <a:t>Мк</a:t>
            </a:r>
            <a:r>
              <a:rPr lang="ru-RU" dirty="0" smtClean="0"/>
              <a:t>. 1:32-34; </a:t>
            </a:r>
            <a:r>
              <a:rPr lang="ru-RU" dirty="0" err="1" smtClean="0"/>
              <a:t>Лк</a:t>
            </a:r>
            <a:r>
              <a:rPr lang="ru-RU" dirty="0" smtClean="0"/>
              <a:t>. 4:40-41)</a:t>
            </a:r>
          </a:p>
          <a:p>
            <a:r>
              <a:rPr lang="ru-RU" dirty="0" smtClean="0"/>
              <a:t>Краткое описание евангелистов живо свидетельствует о том, какое возбуждение произвели в </a:t>
            </a:r>
            <a:r>
              <a:rPr lang="ru-RU" dirty="0" err="1" smtClean="0"/>
              <a:t>Капернауме</a:t>
            </a:r>
            <a:r>
              <a:rPr lang="ru-RU" dirty="0" smtClean="0"/>
              <a:t> чудеса, совершенные Христом в субботний день. Уточнение времени - при наступлении вечера, когда заходило солнце, - не случайно; этим подчеркивается, что жители </a:t>
            </a:r>
            <a:r>
              <a:rPr lang="ru-RU" dirty="0" err="1" smtClean="0"/>
              <a:t>Капернаума</a:t>
            </a:r>
            <a:r>
              <a:rPr lang="ru-RU" dirty="0" smtClean="0"/>
              <a:t> ждали окончания субботы (захода солнца) и только после этого стали приносить своих больных родственников к Иисусу - дабы не нарушить закона и установлений раввинов (см. </a:t>
            </a:r>
            <a:r>
              <a:rPr lang="ru-RU" dirty="0" err="1" smtClean="0"/>
              <a:t>Мк</a:t>
            </a:r>
            <a:r>
              <a:rPr lang="ru-RU" dirty="0" smtClean="0"/>
              <a:t>. 3:1-5).</a:t>
            </a:r>
          </a:p>
          <a:p>
            <a:r>
              <a:rPr lang="ru-RU" dirty="0" smtClean="0"/>
              <a:t>Весь город собрался у дверей дома Симона; люди несли к Нему всех больных и бесноватых. Движимый состраданием, Иисус исцелил многих из них. Он также изгонял бесов (ср. </a:t>
            </a:r>
            <a:r>
              <a:rPr lang="ru-RU" dirty="0" err="1" smtClean="0"/>
              <a:t>Мк</a:t>
            </a:r>
            <a:r>
              <a:rPr lang="ru-RU" dirty="0" smtClean="0"/>
              <a:t>. 1:39) и, как прежде (см. ст. 23-26), не позволял им говорить о том, Кто Он. Заставляя бесов молчать, Иисус показывал их бессилие перед Собой. Чудеса, сопутствовавшие проповеднической деятельности Христа, способствовали росту Его популярности. Однако Он совершал их не для того, чтобы произвести на людей впечатление, а для того, чтобы убедить их в истинности Своего учения (см. </a:t>
            </a:r>
            <a:r>
              <a:rPr lang="ru-RU" dirty="0" err="1" smtClean="0"/>
              <a:t>Мк</a:t>
            </a:r>
            <a:r>
              <a:rPr lang="ru-RU" dirty="0" smtClean="0"/>
              <a:t>. 3:12).</a:t>
            </a:r>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17</a:t>
            </a:fld>
            <a:endParaRPr lang="en-US"/>
          </a:p>
        </p:txBody>
      </p:sp>
    </p:spTree>
    <p:extLst>
      <p:ext uri="{BB962C8B-B14F-4D97-AF65-F5344CB8AC3E}">
        <p14:creationId xmlns:p14="http://schemas.microsoft.com/office/powerpoint/2010/main" xmlns="" val="132017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IV СТАДИЯ: В КАПЕРНАУМЕ </a:t>
            </a:r>
          </a:p>
          <a:p>
            <a:r>
              <a:rPr lang="ru-RU" dirty="0" smtClean="0"/>
              <a:t>Слово Христа исцеляет душу ( Марк. 2:1-2; Лук. 5:17)</a:t>
            </a:r>
          </a:p>
          <a:p>
            <a:r>
              <a:rPr lang="ru-RU" dirty="0" smtClean="0"/>
              <a:t>Куда бы ни шел Иисус, Его главной целью было учить и проповедовать Благую Весть. Для Него всегда важнее было исцелить человека от болезни духа (греха и вины за него), чем от болезни тела, т.к. она является следствием грехопадения человека.</a:t>
            </a:r>
          </a:p>
          <a:p>
            <a:r>
              <a:rPr lang="ru-RU" dirty="0" smtClean="0"/>
              <a:t>Расслабленный прощен и исцелен ( </a:t>
            </a:r>
            <a:r>
              <a:rPr lang="ru-RU" dirty="0" err="1" smtClean="0"/>
              <a:t>Матф</a:t>
            </a:r>
            <a:r>
              <a:rPr lang="ru-RU" dirty="0" smtClean="0"/>
              <a:t>. 9:2-8; Марк. 2:3-12; Лук. 5:18-26)</a:t>
            </a:r>
          </a:p>
          <a:p>
            <a:r>
              <a:rPr lang="ru-RU" dirty="0" smtClean="0"/>
              <a:t>Спустя некоторое время Иисус опять вернулся в </a:t>
            </a:r>
            <a:r>
              <a:rPr lang="ru-RU" dirty="0" err="1" smtClean="0"/>
              <a:t>Капернаум</a:t>
            </a:r>
            <a:r>
              <a:rPr lang="ru-RU" dirty="0" smtClean="0"/>
              <a:t>. Слушать Его собралось много народа. Принесли туда и расслабленного, которого его друзья опустили к Иисусу через кровлю дома, так как не смогли пробиться через толпу.</a:t>
            </a:r>
          </a:p>
          <a:p>
            <a:r>
              <a:rPr lang="ru-RU" dirty="0" smtClean="0"/>
              <a:t>Видя веру их, Иисус сказал расслабленному: "...дерзай, чадо! прощаются тебе грехи твои... встань, возьми постель твою и иди в дом твой" ( </a:t>
            </a:r>
            <a:r>
              <a:rPr lang="ru-RU" dirty="0" err="1" smtClean="0"/>
              <a:t>Матф</a:t>
            </a:r>
            <a:r>
              <a:rPr lang="ru-RU" dirty="0" smtClean="0"/>
              <a:t>. 9:2-6). Больной получил исцеление не только физическое, но и духовное, и народ прославил Бога.</a:t>
            </a:r>
          </a:p>
          <a:p>
            <a:r>
              <a:rPr lang="ru-RU" dirty="0" smtClean="0"/>
              <a:t>Призвание Матфея ( </a:t>
            </a:r>
            <a:r>
              <a:rPr lang="ru-RU" dirty="0" err="1" smtClean="0"/>
              <a:t>Матф</a:t>
            </a:r>
            <a:r>
              <a:rPr lang="ru-RU" dirty="0" smtClean="0"/>
              <a:t>. 9:9-13; Марк. 2:13-17; Лук. 5:27-32 )</a:t>
            </a:r>
          </a:p>
          <a:p>
            <a:r>
              <a:rPr lang="ru-RU" dirty="0" smtClean="0"/>
              <a:t>Иисус встретил мытаря Матфея, когда тот собирал пошлину на главной дороге в </a:t>
            </a:r>
            <a:r>
              <a:rPr lang="ru-RU" dirty="0" err="1" smtClean="0"/>
              <a:t>Капернаум</a:t>
            </a:r>
            <a:r>
              <a:rPr lang="ru-RU" dirty="0" smtClean="0"/>
              <a:t> . </a:t>
            </a:r>
            <a:r>
              <a:rPr lang="ru-RU" dirty="0" err="1" smtClean="0"/>
              <a:t>Капернаум</a:t>
            </a:r>
            <a:r>
              <a:rPr lang="ru-RU" dirty="0" smtClean="0"/>
              <a:t> располагался на пути, ведущем из Месопотамии в Египет. Пункт сбора пошлин находился на границе владений Ирода Антипы. Сборщики податей (мытари) были презираемы народом из-за тех зол, которые они совершали.</a:t>
            </a:r>
          </a:p>
          <a:p>
            <a:r>
              <a:rPr lang="ru-RU" dirty="0" smtClean="0"/>
              <a:t>Мытарей ненавидели как прислужников Рима. Уплата пошлины была наглядным свидетельством зависимости от власти императора, с чем евреи никак не хотели мириться. Сборщики пошлины также не брезговали мошенничеством, грабежом и вымогательством, разоряли людей незаконными поборами для личного обогащения. Мытари считались изменниками и отступниками, оскверненными связью с язычниками и сотрудничеством с угнетателями. Поэтому к ним относились, как к грешникам и язычникам.</a:t>
            </a:r>
          </a:p>
          <a:p>
            <a:r>
              <a:rPr lang="ru-RU" dirty="0" smtClean="0"/>
              <a:t>Чудеса, совершенные Иисусом, Его вдохновенная проповедь о Царствии Божием и Его любовь к грешникам и мытарям - все это принесло Иисусу широкую известность. О Нем слышал и мытарь Матфей из </a:t>
            </a:r>
            <a:r>
              <a:rPr lang="ru-RU" dirty="0" err="1" smtClean="0"/>
              <a:t>Капернаума</a:t>
            </a:r>
            <a:r>
              <a:rPr lang="ru-RU" dirty="0" smtClean="0"/>
              <a:t>. Можно предположить, что он давно томился душой и задумывался о покаянии. И вот однажды Иисус, проходя мимо сборщика пошлины, велел ему следовать за Ним.</a:t>
            </a:r>
          </a:p>
          <a:p>
            <a:r>
              <a:rPr lang="ru-RU" dirty="0" smtClean="0"/>
              <a:t>Матфей, радуясь перемене, произошедшей в его жизни, решил устроить пир. На этом пире почетное место занимал Иисус со Своими учениками. Общество, в котором теперь находился Христос, состояло из мытарей и грешников. Фарисеи не одобряли такое поведение Иисуса и спросили Его учеников: "...для чего Учитель ваш ест и пьет с мытарями и грешниками?" (Мф. 9:11). Ученики не смогли ответить на этот вопрос, но Иисус, услышав его, сказал: "...не здоровые имеют нужду во враче, но больные. ...Ибо Я пришел призвать не праведников, но грешников к покаянию" (Мф. 9:12, 13).</a:t>
            </a:r>
          </a:p>
          <a:p>
            <a:endParaRPr lang="en-US" dirty="0"/>
          </a:p>
        </p:txBody>
      </p:sp>
      <p:sp>
        <p:nvSpPr>
          <p:cNvPr id="4" name="Slide Number Placeholder 3"/>
          <p:cNvSpPr>
            <a:spLocks noGrp="1"/>
          </p:cNvSpPr>
          <p:nvPr>
            <p:ph type="sldNum" sz="quarter" idx="10"/>
          </p:nvPr>
        </p:nvSpPr>
        <p:spPr/>
        <p:txBody>
          <a:bodyPr/>
          <a:lstStyle/>
          <a:p>
            <a:fld id="{1E9DC956-C2FD-4E5C-B163-95286CABFD35}" type="slidenum">
              <a:rPr lang="en-US" smtClean="0"/>
              <a:pPr/>
              <a:t>19</a:t>
            </a:fld>
            <a:endParaRPr lang="en-US"/>
          </a:p>
        </p:txBody>
      </p:sp>
    </p:spTree>
    <p:extLst>
      <p:ext uri="{BB962C8B-B14F-4D97-AF65-F5344CB8AC3E}">
        <p14:creationId xmlns:p14="http://schemas.microsoft.com/office/powerpoint/2010/main" xmlns="" val="3951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B43AD-DBC9-4232-97ED-1C1F07D770CA}"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199667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43AD-DBC9-4232-97ED-1C1F07D770CA}"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131176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43AD-DBC9-4232-97ED-1C1F07D770CA}"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323537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43AD-DBC9-4232-97ED-1C1F07D770CA}"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266966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B43AD-DBC9-4232-97ED-1C1F07D770CA}"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377192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B43AD-DBC9-4232-97ED-1C1F07D770CA}"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128273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B43AD-DBC9-4232-97ED-1C1F07D770CA}"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230236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BB43AD-DBC9-4232-97ED-1C1F07D770CA}"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160424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B43AD-DBC9-4232-97ED-1C1F07D770CA}"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333779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B43AD-DBC9-4232-97ED-1C1F07D770CA}"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311702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B43AD-DBC9-4232-97ED-1C1F07D770CA}"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240546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BB43AD-DBC9-4232-97ED-1C1F07D770CA}" type="datetimeFigureOut">
              <a:rPr lang="en-US" smtClean="0"/>
              <a:pPr/>
              <a:t>1/14/2015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B3BFE4-865D-48FD-9895-F3E93CDF4BA5}" type="slidenum">
              <a:rPr lang="en-US" smtClean="0"/>
              <a:pPr/>
              <a:t>‹#›</a:t>
            </a:fld>
            <a:endParaRPr lang="en-US"/>
          </a:p>
        </p:txBody>
      </p:sp>
    </p:spTree>
    <p:extLst>
      <p:ext uri="{BB962C8B-B14F-4D97-AF65-F5344CB8AC3E}">
        <p14:creationId xmlns:p14="http://schemas.microsoft.com/office/powerpoint/2010/main" xmlns="" val="671625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4531" y="1214438"/>
            <a:ext cx="7214937" cy="2387600"/>
          </a:xfrm>
        </p:spPr>
        <p:txBody>
          <a:bodyPr>
            <a:normAutofit fontScale="90000"/>
          </a:bodyPr>
          <a:lstStyle/>
          <a:p>
            <a:r>
              <a:rPr lang="ru-RU" sz="4800" b="0" dirty="0" smtClean="0">
                <a:effectLst/>
              </a:rPr>
              <a:t>РАННИ</a:t>
            </a:r>
            <a:r>
              <a:rPr lang="ru-RU" sz="4800" dirty="0"/>
              <a:t>Е</a:t>
            </a:r>
            <a:r>
              <a:rPr lang="ru-RU" sz="4800" b="0" dirty="0" smtClean="0">
                <a:effectLst/>
              </a:rPr>
              <a:t/>
            </a:r>
            <a:br>
              <a:rPr lang="ru-RU" sz="4800" b="0" dirty="0" smtClean="0">
                <a:effectLst/>
              </a:rPr>
            </a:br>
            <a:r>
              <a:rPr lang="ru-RU" sz="4800" b="0" dirty="0" smtClean="0">
                <a:effectLst/>
              </a:rPr>
              <a:t>ИУДЕЙСКИЕ и ГАЛИЛЕЙСКИЙ</a:t>
            </a:r>
            <a:br>
              <a:rPr lang="ru-RU" sz="4800" b="0" dirty="0" smtClean="0">
                <a:effectLst/>
              </a:rPr>
            </a:br>
            <a:r>
              <a:rPr lang="ru-RU" sz="4800" b="0" dirty="0" smtClean="0">
                <a:effectLst/>
              </a:rPr>
              <a:t>ПЕРИОДЫ</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628744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РАННИЙ ГАЛИЛЕЙСКИЙ ПЕРИОД</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989846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1359095"/>
            <a:ext cx="7886700" cy="4351338"/>
          </a:xfrm>
        </p:spPr>
        <p:txBody>
          <a:bodyPr>
            <a:noAutofit/>
          </a:bodyPr>
          <a:lstStyle/>
          <a:p>
            <a:pPr marL="0" indent="0">
              <a:buNone/>
            </a:pPr>
            <a:r>
              <a:rPr lang="ru-RU" sz="2800" dirty="0" smtClean="0"/>
              <a:t>14 да сбудется реченное через пророка Исаию, который говорит: </a:t>
            </a:r>
          </a:p>
          <a:p>
            <a:pPr marL="0" indent="0">
              <a:buNone/>
            </a:pPr>
            <a:r>
              <a:rPr lang="ru-RU" sz="2800" dirty="0" smtClean="0"/>
              <a:t>15 земля </a:t>
            </a:r>
            <a:r>
              <a:rPr lang="ru-RU" sz="2800" dirty="0" err="1" smtClean="0"/>
              <a:t>Завулонова</a:t>
            </a:r>
            <a:r>
              <a:rPr lang="ru-RU" sz="2800" dirty="0" smtClean="0"/>
              <a:t> и земля </a:t>
            </a:r>
            <a:r>
              <a:rPr lang="ru-RU" sz="2800" dirty="0" err="1" smtClean="0"/>
              <a:t>Неффалимова</a:t>
            </a:r>
            <a:r>
              <a:rPr lang="ru-RU" sz="2800" dirty="0" smtClean="0"/>
              <a:t>, на пути приморском, за Иорданом, Галилея языческая, </a:t>
            </a:r>
          </a:p>
          <a:p>
            <a:pPr marL="0" indent="0">
              <a:buNone/>
            </a:pPr>
            <a:r>
              <a:rPr lang="ru-RU" sz="2800" dirty="0" smtClean="0"/>
              <a:t>16 народ, сидящий во тьме, увидел свет великий, и сидящим в стране и тени смертной воссиял свет. </a:t>
            </a:r>
          </a:p>
          <a:p>
            <a:pPr marL="0" indent="0">
              <a:buNone/>
            </a:pPr>
            <a:r>
              <a:rPr lang="ru-RU" sz="2800" dirty="0" smtClean="0"/>
              <a:t>17 С того времени Иисус начал </a:t>
            </a:r>
            <a:r>
              <a:rPr lang="ru-RU" sz="2800" dirty="0" err="1" smtClean="0"/>
              <a:t>проповедывать</a:t>
            </a:r>
            <a:r>
              <a:rPr lang="ru-RU" sz="2800" dirty="0" smtClean="0"/>
              <a:t> и говорить: покайтесь, ибо приблизилось Царство Небесное. </a:t>
            </a:r>
          </a:p>
          <a:p>
            <a:pPr marL="0" indent="0">
              <a:buNone/>
            </a:pPr>
            <a:r>
              <a:rPr lang="ru-RU" sz="2800" dirty="0" smtClean="0"/>
              <a:t>						(Матф.4:14-17)</a:t>
            </a:r>
          </a:p>
        </p:txBody>
      </p:sp>
    </p:spTree>
    <p:extLst>
      <p:ext uri="{BB962C8B-B14F-4D97-AF65-F5344CB8AC3E}">
        <p14:creationId xmlns:p14="http://schemas.microsoft.com/office/powerpoint/2010/main" xmlns="" val="385210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28650" y="559837"/>
            <a:ext cx="7907309" cy="5523820"/>
          </a:xfrm>
        </p:spPr>
      </p:pic>
    </p:spTree>
    <p:extLst>
      <p:ext uri="{BB962C8B-B14F-4D97-AF65-F5344CB8AC3E}">
        <p14:creationId xmlns:p14="http://schemas.microsoft.com/office/powerpoint/2010/main" xmlns="" val="1456564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964844957"/>
              </p:ext>
            </p:extLst>
          </p:nvPr>
        </p:nvGraphicFramePr>
        <p:xfrm>
          <a:off x="0" y="130628"/>
          <a:ext cx="9144000" cy="6550084"/>
        </p:xfrm>
        <a:graphic>
          <a:graphicData uri="http://schemas.openxmlformats.org/drawingml/2006/table">
            <a:tbl>
              <a:tblPr/>
              <a:tblGrid>
                <a:gridCol w="2435151"/>
                <a:gridCol w="3652722"/>
                <a:gridCol w="3056127"/>
              </a:tblGrid>
              <a:tr h="209973">
                <a:tc gridSpan="3">
                  <a:txBody>
                    <a:bodyPr/>
                    <a:lstStyle/>
                    <a:p>
                      <a:endParaRPr lang="en-US" sz="900" dirty="0"/>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980768">
                <a:tc>
                  <a:txBody>
                    <a:bodyPr/>
                    <a:lstStyle/>
                    <a:p>
                      <a:pPr algn="ctr"/>
                      <a:r>
                        <a:rPr lang="ru-RU" sz="2800"/>
                        <a:t>СТАДИИ</a:t>
                      </a:r>
                    </a:p>
                  </a:txBody>
                  <a:tcPr marL="32678" marR="32678" marT="32678" marB="32678" anchor="ctr">
                    <a:lnL>
                      <a:noFill/>
                    </a:lnL>
                    <a:lnR>
                      <a:noFill/>
                    </a:lnR>
                    <a:lnT>
                      <a:noFill/>
                    </a:lnT>
                    <a:lnB>
                      <a:noFill/>
                    </a:lnB>
                    <a:solidFill>
                      <a:srgbClr val="A8A8E2"/>
                    </a:solidFill>
                  </a:tcPr>
                </a:tc>
                <a:tc>
                  <a:txBody>
                    <a:bodyPr/>
                    <a:lstStyle/>
                    <a:p>
                      <a:pPr algn="ctr"/>
                      <a:r>
                        <a:rPr lang="ru-RU" sz="2800" dirty="0"/>
                        <a:t>МЕСТО </a:t>
                      </a:r>
                    </a:p>
                  </a:txBody>
                  <a:tcPr marL="32678" marR="32678" marT="32678" marB="32678" anchor="ctr">
                    <a:lnL>
                      <a:noFill/>
                    </a:lnL>
                    <a:lnR>
                      <a:noFill/>
                    </a:lnR>
                    <a:lnT>
                      <a:noFill/>
                    </a:lnT>
                    <a:lnB>
                      <a:noFill/>
                    </a:lnB>
                    <a:solidFill>
                      <a:srgbClr val="CCCCFF"/>
                    </a:solidFill>
                  </a:tcPr>
                </a:tc>
                <a:tc>
                  <a:txBody>
                    <a:bodyPr/>
                    <a:lstStyle/>
                    <a:p>
                      <a:pPr algn="ctr"/>
                      <a:r>
                        <a:rPr lang="ru-RU" sz="2800"/>
                        <a:t>ОСНОВНЫЕ ДЕЙСТВИЯ:</a:t>
                      </a:r>
                    </a:p>
                  </a:txBody>
                  <a:tcPr marL="32678" marR="32678" marT="32678" marB="32678" anchor="ctr">
                    <a:lnL>
                      <a:noFill/>
                    </a:lnL>
                    <a:lnR>
                      <a:noFill/>
                    </a:lnR>
                    <a:lnT>
                      <a:noFill/>
                    </a:lnT>
                    <a:lnB>
                      <a:noFill/>
                    </a:lnB>
                    <a:solidFill>
                      <a:srgbClr val="CCCCFF"/>
                    </a:solidFill>
                  </a:tcPr>
                </a:tc>
              </a:tr>
              <a:tr h="980768">
                <a:tc>
                  <a:txBody>
                    <a:bodyPr/>
                    <a:lstStyle/>
                    <a:p>
                      <a:pPr algn="ctr"/>
                      <a:r>
                        <a:rPr lang="en-US" sz="2800"/>
                        <a:t> </a:t>
                      </a:r>
                    </a:p>
                  </a:txBody>
                  <a:tcPr marL="32678" marR="32678" marT="32678" marB="32678" anchor="ctr">
                    <a:lnL>
                      <a:noFill/>
                    </a:lnL>
                    <a:lnR>
                      <a:noFill/>
                    </a:lnR>
                    <a:lnT>
                      <a:noFill/>
                    </a:lnT>
                    <a:lnB>
                      <a:noFill/>
                    </a:lnB>
                    <a:solidFill>
                      <a:srgbClr val="A8A8E2"/>
                    </a:solidFill>
                  </a:tcPr>
                </a:tc>
                <a:tc>
                  <a:txBody>
                    <a:bodyPr/>
                    <a:lstStyle/>
                    <a:p>
                      <a:pPr algn="ctr"/>
                      <a:r>
                        <a:rPr lang="ru-RU" sz="2800"/>
                        <a:t>Возвращение в Галилею</a:t>
                      </a:r>
                    </a:p>
                  </a:txBody>
                  <a:tcPr marL="32678" marR="32678" marT="32678" marB="32678" anchor="ctr">
                    <a:lnL>
                      <a:noFill/>
                    </a:lnL>
                    <a:lnR>
                      <a:noFill/>
                    </a:lnR>
                    <a:lnT>
                      <a:noFill/>
                    </a:lnT>
                    <a:lnB>
                      <a:noFill/>
                    </a:lnB>
                    <a:solidFill>
                      <a:srgbClr val="EBEBFF"/>
                    </a:solidFill>
                  </a:tcPr>
                </a:tc>
                <a:tc>
                  <a:txBody>
                    <a:bodyPr/>
                    <a:lstStyle/>
                    <a:p>
                      <a:pPr algn="ctr"/>
                      <a:r>
                        <a:rPr lang="en-US" sz="2800"/>
                        <a:t> </a:t>
                      </a:r>
                    </a:p>
                  </a:txBody>
                  <a:tcPr marL="32678" marR="32678" marT="32678" marB="32678" anchor="ctr">
                    <a:lnL>
                      <a:noFill/>
                    </a:lnL>
                    <a:lnR>
                      <a:noFill/>
                    </a:lnR>
                    <a:lnT>
                      <a:noFill/>
                    </a:lnT>
                    <a:lnB>
                      <a:noFill/>
                    </a:lnB>
                    <a:solidFill>
                      <a:srgbClr val="EBEBFF"/>
                    </a:solidFill>
                  </a:tcPr>
                </a:tc>
              </a:tr>
              <a:tr h="980768">
                <a:tc>
                  <a:txBody>
                    <a:bodyPr/>
                    <a:lstStyle/>
                    <a:p>
                      <a:pPr algn="ctr"/>
                      <a:r>
                        <a:rPr lang="ru-RU" sz="2800"/>
                        <a:t>СТАДИЯ </a:t>
                      </a:r>
                      <a:r>
                        <a:rPr lang="en-US" sz="2800"/>
                        <a:t>I: </a:t>
                      </a:r>
                    </a:p>
                  </a:txBody>
                  <a:tcPr marL="32678" marR="32678" marT="32678" marB="32678" anchor="ctr">
                    <a:lnL>
                      <a:noFill/>
                    </a:lnL>
                    <a:lnR>
                      <a:noFill/>
                    </a:lnR>
                    <a:lnT>
                      <a:noFill/>
                    </a:lnT>
                    <a:lnB>
                      <a:noFill/>
                    </a:lnB>
                    <a:solidFill>
                      <a:srgbClr val="A8A8E2"/>
                    </a:solidFill>
                  </a:tcPr>
                </a:tc>
                <a:tc>
                  <a:txBody>
                    <a:bodyPr/>
                    <a:lstStyle/>
                    <a:p>
                      <a:pPr algn="ctr"/>
                      <a:r>
                        <a:rPr lang="ru-RU" sz="2800"/>
                        <a:t>ПО ВСЕЙ ГАЛИЛЕЕ </a:t>
                      </a:r>
                      <a:br>
                        <a:rPr lang="ru-RU" sz="2800"/>
                      </a:br>
                      <a:endParaRPr lang="ru-RU" sz="2800"/>
                    </a:p>
                  </a:txBody>
                  <a:tcPr marL="32678" marR="32678" marT="32678" marB="32678" anchor="ctr">
                    <a:lnL>
                      <a:noFill/>
                    </a:lnL>
                    <a:lnR>
                      <a:noFill/>
                    </a:lnR>
                    <a:lnT>
                      <a:noFill/>
                    </a:lnT>
                    <a:lnB>
                      <a:noFill/>
                    </a:lnB>
                    <a:solidFill>
                      <a:srgbClr val="EBEBFF"/>
                    </a:solidFill>
                  </a:tcPr>
                </a:tc>
                <a:tc>
                  <a:txBody>
                    <a:bodyPr/>
                    <a:lstStyle/>
                    <a:p>
                      <a:pPr algn="ctr"/>
                      <a:r>
                        <a:rPr lang="ru-RU" sz="2800"/>
                        <a:t>обучение</a:t>
                      </a:r>
                      <a:br>
                        <a:rPr lang="ru-RU" sz="2800"/>
                      </a:br>
                      <a:r>
                        <a:rPr lang="ru-RU" sz="2800"/>
                        <a:t>исцеление</a:t>
                      </a:r>
                    </a:p>
                  </a:txBody>
                  <a:tcPr marL="32678" marR="32678" marT="32678" marB="32678" anchor="ctr">
                    <a:lnL>
                      <a:noFill/>
                    </a:lnL>
                    <a:lnR>
                      <a:noFill/>
                    </a:lnR>
                    <a:lnT>
                      <a:noFill/>
                    </a:lnT>
                    <a:lnB>
                      <a:noFill/>
                    </a:lnB>
                    <a:solidFill>
                      <a:srgbClr val="EBEBFF"/>
                    </a:solidFill>
                  </a:tcPr>
                </a:tc>
              </a:tr>
              <a:tr h="980768">
                <a:tc>
                  <a:txBody>
                    <a:bodyPr/>
                    <a:lstStyle/>
                    <a:p>
                      <a:pPr algn="ctr"/>
                      <a:r>
                        <a:rPr lang="ru-RU" sz="2800"/>
                        <a:t>СТАДИЯ </a:t>
                      </a:r>
                      <a:r>
                        <a:rPr lang="en-US" sz="2800"/>
                        <a:t>II: </a:t>
                      </a:r>
                    </a:p>
                  </a:txBody>
                  <a:tcPr marL="32678" marR="32678" marT="32678" marB="32678" anchor="ctr">
                    <a:lnL>
                      <a:noFill/>
                    </a:lnL>
                    <a:lnR>
                      <a:noFill/>
                    </a:lnR>
                    <a:lnT>
                      <a:noFill/>
                    </a:lnT>
                    <a:lnB>
                      <a:noFill/>
                    </a:lnB>
                    <a:solidFill>
                      <a:srgbClr val="A8A8E2"/>
                    </a:solidFill>
                  </a:tcPr>
                </a:tc>
                <a:tc>
                  <a:txBody>
                    <a:bodyPr/>
                    <a:lstStyle/>
                    <a:p>
                      <a:pPr algn="ctr"/>
                      <a:r>
                        <a:rPr lang="ru-RU" sz="2800"/>
                        <a:t>В КАПЕРНАУМЕ</a:t>
                      </a:r>
                      <a:br>
                        <a:rPr lang="ru-RU" sz="2800"/>
                      </a:br>
                      <a:endParaRPr lang="ru-RU" sz="2800"/>
                    </a:p>
                  </a:txBody>
                  <a:tcPr marL="32678" marR="32678" marT="32678" marB="32678" anchor="ctr">
                    <a:lnL>
                      <a:noFill/>
                    </a:lnL>
                    <a:lnR>
                      <a:noFill/>
                    </a:lnR>
                    <a:lnT>
                      <a:noFill/>
                    </a:lnT>
                    <a:lnB>
                      <a:noFill/>
                    </a:lnB>
                    <a:solidFill>
                      <a:srgbClr val="EBEBFF"/>
                    </a:solidFill>
                  </a:tcPr>
                </a:tc>
                <a:tc>
                  <a:txBody>
                    <a:bodyPr/>
                    <a:lstStyle/>
                    <a:p>
                      <a:pPr algn="ctr"/>
                      <a:r>
                        <a:rPr lang="ru-RU" sz="2800"/>
                        <a:t>проповедь</a:t>
                      </a:r>
                      <a:br>
                        <a:rPr lang="ru-RU" sz="2800"/>
                      </a:br>
                      <a:r>
                        <a:rPr lang="ru-RU" sz="2800"/>
                        <a:t>обучение </a:t>
                      </a:r>
                    </a:p>
                  </a:txBody>
                  <a:tcPr marL="32678" marR="32678" marT="32678" marB="32678" anchor="ctr">
                    <a:lnL>
                      <a:noFill/>
                    </a:lnL>
                    <a:lnR>
                      <a:noFill/>
                    </a:lnR>
                    <a:lnT>
                      <a:noFill/>
                    </a:lnT>
                    <a:lnB>
                      <a:noFill/>
                    </a:lnB>
                    <a:solidFill>
                      <a:srgbClr val="EBEBFF"/>
                    </a:solidFill>
                  </a:tcPr>
                </a:tc>
              </a:tr>
              <a:tr h="980768">
                <a:tc>
                  <a:txBody>
                    <a:bodyPr/>
                    <a:lstStyle/>
                    <a:p>
                      <a:pPr algn="ctr"/>
                      <a:r>
                        <a:rPr lang="ru-RU" sz="2800"/>
                        <a:t>СТАДИЯ </a:t>
                      </a:r>
                      <a:r>
                        <a:rPr lang="en-US" sz="2800"/>
                        <a:t>III: </a:t>
                      </a:r>
                    </a:p>
                  </a:txBody>
                  <a:tcPr marL="32678" marR="32678" marT="32678" marB="32678" anchor="ctr">
                    <a:lnL>
                      <a:noFill/>
                    </a:lnL>
                    <a:lnR>
                      <a:noFill/>
                    </a:lnR>
                    <a:lnT>
                      <a:noFill/>
                    </a:lnT>
                    <a:lnB>
                      <a:noFill/>
                    </a:lnB>
                    <a:solidFill>
                      <a:srgbClr val="A8A8E2"/>
                    </a:solidFill>
                  </a:tcPr>
                </a:tc>
                <a:tc>
                  <a:txBody>
                    <a:bodyPr/>
                    <a:lstStyle/>
                    <a:p>
                      <a:pPr algn="ctr"/>
                      <a:r>
                        <a:rPr lang="ru-RU" sz="2800"/>
                        <a:t>ПО ВСЕЙ ГАЛИЛЕЕ</a:t>
                      </a:r>
                      <a:br>
                        <a:rPr lang="ru-RU" sz="2800"/>
                      </a:br>
                      <a:endParaRPr lang="ru-RU" sz="2800"/>
                    </a:p>
                  </a:txBody>
                  <a:tcPr marL="32678" marR="32678" marT="32678" marB="32678" anchor="ctr">
                    <a:lnL>
                      <a:noFill/>
                    </a:lnL>
                    <a:lnR>
                      <a:noFill/>
                    </a:lnR>
                    <a:lnT>
                      <a:noFill/>
                    </a:lnT>
                    <a:lnB>
                      <a:noFill/>
                    </a:lnB>
                    <a:solidFill>
                      <a:srgbClr val="EBEBFF"/>
                    </a:solidFill>
                  </a:tcPr>
                </a:tc>
                <a:tc>
                  <a:txBody>
                    <a:bodyPr/>
                    <a:lstStyle/>
                    <a:p>
                      <a:pPr algn="ctr"/>
                      <a:r>
                        <a:rPr lang="ru-RU" sz="2800"/>
                        <a:t>проповедь</a:t>
                      </a:r>
                      <a:br>
                        <a:rPr lang="ru-RU" sz="2800"/>
                      </a:br>
                      <a:r>
                        <a:rPr lang="ru-RU" sz="2800"/>
                        <a:t>исцеление</a:t>
                      </a:r>
                    </a:p>
                  </a:txBody>
                  <a:tcPr marL="32678" marR="32678" marT="32678" marB="32678" anchor="ctr">
                    <a:lnL>
                      <a:noFill/>
                    </a:lnL>
                    <a:lnR>
                      <a:noFill/>
                    </a:lnR>
                    <a:lnT>
                      <a:noFill/>
                    </a:lnT>
                    <a:lnB>
                      <a:noFill/>
                    </a:lnB>
                    <a:solidFill>
                      <a:srgbClr val="EBEBFF"/>
                    </a:solidFill>
                  </a:tcPr>
                </a:tc>
              </a:tr>
              <a:tr h="1436271">
                <a:tc>
                  <a:txBody>
                    <a:bodyPr/>
                    <a:lstStyle/>
                    <a:p>
                      <a:pPr algn="ctr"/>
                      <a:r>
                        <a:rPr lang="ru-RU" sz="2800"/>
                        <a:t>СТАДИЯ </a:t>
                      </a:r>
                      <a:r>
                        <a:rPr lang="en-US" sz="2800"/>
                        <a:t>IV: </a:t>
                      </a:r>
                    </a:p>
                  </a:txBody>
                  <a:tcPr marL="32678" marR="32678" marT="32678" marB="32678" anchor="ctr">
                    <a:lnL>
                      <a:noFill/>
                    </a:lnL>
                    <a:lnR>
                      <a:noFill/>
                    </a:lnR>
                    <a:lnT>
                      <a:noFill/>
                    </a:lnT>
                    <a:lnB>
                      <a:noFill/>
                    </a:lnB>
                    <a:solidFill>
                      <a:srgbClr val="A8A8E2"/>
                    </a:solidFill>
                  </a:tcPr>
                </a:tc>
                <a:tc>
                  <a:txBody>
                    <a:bodyPr/>
                    <a:lstStyle/>
                    <a:p>
                      <a:pPr algn="ctr"/>
                      <a:r>
                        <a:rPr lang="ru-RU" sz="2800"/>
                        <a:t>В КАПЕРНАУМЕ</a:t>
                      </a:r>
                      <a:br>
                        <a:rPr lang="ru-RU" sz="2800"/>
                      </a:br>
                      <a:endParaRPr lang="ru-RU" sz="2800"/>
                    </a:p>
                  </a:txBody>
                  <a:tcPr marL="32678" marR="32678" marT="32678" marB="32678" anchor="ctr">
                    <a:lnL>
                      <a:noFill/>
                    </a:lnL>
                    <a:lnR>
                      <a:noFill/>
                    </a:lnR>
                    <a:lnT>
                      <a:noFill/>
                    </a:lnT>
                    <a:lnB>
                      <a:noFill/>
                    </a:lnB>
                    <a:solidFill>
                      <a:srgbClr val="EBEBFF"/>
                    </a:solidFill>
                  </a:tcPr>
                </a:tc>
                <a:tc>
                  <a:txBody>
                    <a:bodyPr/>
                    <a:lstStyle/>
                    <a:p>
                      <a:pPr algn="ctr"/>
                      <a:r>
                        <a:rPr lang="ru-RU" sz="2800" dirty="0"/>
                        <a:t>проповедь</a:t>
                      </a:r>
                      <a:br>
                        <a:rPr lang="ru-RU" sz="2800" dirty="0"/>
                      </a:br>
                      <a:r>
                        <a:rPr lang="ru-RU" sz="2800" dirty="0"/>
                        <a:t>обучение</a:t>
                      </a:r>
                      <a:br>
                        <a:rPr lang="ru-RU" sz="2800" dirty="0"/>
                      </a:br>
                      <a:r>
                        <a:rPr lang="ru-RU" sz="2800" dirty="0"/>
                        <a:t>исцеление </a:t>
                      </a:r>
                    </a:p>
                  </a:txBody>
                  <a:tcPr marL="32678" marR="32678" marT="32678" marB="32678" anchor="ctr">
                    <a:lnL>
                      <a:noFill/>
                    </a:lnL>
                    <a:lnR>
                      <a:noFill/>
                    </a:lnR>
                    <a:lnT>
                      <a:noFill/>
                    </a:lnT>
                    <a:lnB>
                      <a:noFill/>
                    </a:lnB>
                    <a:solidFill>
                      <a:srgbClr val="EBEBFF"/>
                    </a:solidFill>
                  </a:tcPr>
                </a:tc>
              </a:tr>
            </a:tbl>
          </a:graphicData>
        </a:graphic>
      </p:graphicFrame>
    </p:spTree>
    <p:extLst>
      <p:ext uri="{BB962C8B-B14F-4D97-AF65-F5344CB8AC3E}">
        <p14:creationId xmlns:p14="http://schemas.microsoft.com/office/powerpoint/2010/main" xmlns="" val="1596050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ru-RU" dirty="0" smtClean="0"/>
              <a:t>СТАДИЯ: В ГАЛИЛЕЕ</a:t>
            </a:r>
            <a:endParaRPr lang="en-US" dirty="0"/>
          </a:p>
        </p:txBody>
      </p:sp>
      <p:sp>
        <p:nvSpPr>
          <p:cNvPr id="3" name="Content Placeholder 2"/>
          <p:cNvSpPr>
            <a:spLocks noGrp="1"/>
          </p:cNvSpPr>
          <p:nvPr>
            <p:ph idx="1"/>
          </p:nvPr>
        </p:nvSpPr>
        <p:spPr>
          <a:xfrm>
            <a:off x="628650" y="1474237"/>
            <a:ext cx="7886700" cy="4702726"/>
          </a:xfrm>
        </p:spPr>
        <p:txBody>
          <a:bodyPr/>
          <a:lstStyle/>
          <a:p>
            <a:r>
              <a:rPr lang="ru-RU" sz="3200" dirty="0" smtClean="0"/>
              <a:t>Исцеление сына царедворца </a:t>
            </a:r>
          </a:p>
          <a:p>
            <a:pPr marL="0" indent="0">
              <a:buNone/>
            </a:pPr>
            <a:r>
              <a:rPr lang="ru-RU" sz="3200" b="1" dirty="0" smtClean="0"/>
              <a:t>Иоанна 4</a:t>
            </a:r>
            <a:r>
              <a:rPr lang="ru-RU" sz="3200" dirty="0" smtClean="0"/>
              <a:t/>
            </a:r>
            <a:br>
              <a:rPr lang="ru-RU" sz="3200" dirty="0" smtClean="0"/>
            </a:br>
            <a:r>
              <a:rPr lang="ru-RU" sz="3200" dirty="0" smtClean="0"/>
              <a:t>46 Итак Иисус опять пришел в Кану Галилейскую, где претворил воду в вино. В </a:t>
            </a:r>
            <a:r>
              <a:rPr lang="ru-RU" sz="3200" dirty="0" err="1" smtClean="0"/>
              <a:t>Капернауме</a:t>
            </a:r>
            <a:r>
              <a:rPr lang="ru-RU" sz="3200" dirty="0" smtClean="0"/>
              <a:t> был некоторый царедворец, у которого сын был болен</a:t>
            </a:r>
          </a:p>
          <a:p>
            <a:endParaRPr lang="en-US" dirty="0"/>
          </a:p>
        </p:txBody>
      </p:sp>
    </p:spTree>
    <p:extLst>
      <p:ext uri="{BB962C8B-B14F-4D97-AF65-F5344CB8AC3E}">
        <p14:creationId xmlns:p14="http://schemas.microsoft.com/office/powerpoint/2010/main" xmlns="" val="4276741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ru-RU" dirty="0" smtClean="0"/>
              <a:t>СТАДИЯ: В ГАЛИЛЕЕ</a:t>
            </a:r>
            <a:endParaRPr lang="en-US" dirty="0"/>
          </a:p>
        </p:txBody>
      </p:sp>
      <p:sp>
        <p:nvSpPr>
          <p:cNvPr id="3" name="Content Placeholder 2"/>
          <p:cNvSpPr>
            <a:spLocks noGrp="1"/>
          </p:cNvSpPr>
          <p:nvPr>
            <p:ph idx="1"/>
          </p:nvPr>
        </p:nvSpPr>
        <p:spPr>
          <a:xfrm>
            <a:off x="628650" y="1474236"/>
            <a:ext cx="7886700" cy="5225143"/>
          </a:xfrm>
        </p:spPr>
        <p:txBody>
          <a:bodyPr>
            <a:normAutofit/>
          </a:bodyPr>
          <a:lstStyle/>
          <a:p>
            <a:r>
              <a:rPr lang="ru-RU" sz="3200" dirty="0" smtClean="0"/>
              <a:t>Первое отвержение в Назарете </a:t>
            </a:r>
          </a:p>
          <a:p>
            <a:pPr marL="0" indent="0">
              <a:buNone/>
            </a:pPr>
            <a:r>
              <a:rPr lang="ru-RU" sz="3200" b="1" dirty="0" smtClean="0"/>
              <a:t>Луки 4</a:t>
            </a:r>
            <a:r>
              <a:rPr lang="ru-RU" sz="3200" dirty="0" smtClean="0"/>
              <a:t/>
            </a:r>
            <a:br>
              <a:rPr lang="ru-RU" sz="3200" dirty="0" smtClean="0"/>
            </a:br>
            <a:r>
              <a:rPr lang="ru-RU" sz="3200" dirty="0" smtClean="0"/>
              <a:t>16 И пришел в Назарет, где был воспитан, и вошел, по обыкновению Своему, в день субботний в синагогу, и встал читать</a:t>
            </a:r>
          </a:p>
          <a:p>
            <a:pPr marL="0" indent="0">
              <a:buNone/>
            </a:pPr>
            <a:r>
              <a:rPr lang="ru-RU" sz="3200" dirty="0" smtClean="0"/>
              <a:t>28 Услышав это, все в синагоге исполнились ярости </a:t>
            </a:r>
            <a:br>
              <a:rPr lang="ru-RU" sz="3200" dirty="0" smtClean="0"/>
            </a:br>
            <a:r>
              <a:rPr lang="ru-RU" sz="3200" dirty="0" smtClean="0"/>
              <a:t>29 и, встав, выгнали Его вон из города и повели на вершину горы, на которой город их был построен, чтобы свергнуть Его;</a:t>
            </a:r>
            <a:br>
              <a:rPr lang="ru-RU" sz="3200" dirty="0" smtClean="0"/>
            </a:br>
            <a:r>
              <a:rPr lang="ru-RU" sz="3200" dirty="0" smtClean="0"/>
              <a:t>30 но Он, пройдя посреди них, удалился.</a:t>
            </a:r>
            <a:endParaRPr lang="en-US" dirty="0"/>
          </a:p>
        </p:txBody>
      </p:sp>
    </p:spTree>
    <p:extLst>
      <p:ext uri="{BB962C8B-B14F-4D97-AF65-F5344CB8AC3E}">
        <p14:creationId xmlns:p14="http://schemas.microsoft.com/office/powerpoint/2010/main" xmlns="" val="4281711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ru-RU" dirty="0" smtClean="0"/>
              <a:t>СТАДИЯ: В КАПЕРНАУМЕ Мф. 4:13-17; </a:t>
            </a:r>
            <a:r>
              <a:rPr lang="ru-RU" dirty="0" err="1" smtClean="0"/>
              <a:t>Мк</a:t>
            </a:r>
            <a:r>
              <a:rPr lang="ru-RU" dirty="0" smtClean="0"/>
              <a:t>. 1:15; </a:t>
            </a:r>
            <a:r>
              <a:rPr lang="ru-RU" dirty="0" err="1" smtClean="0"/>
              <a:t>Лк</a:t>
            </a:r>
            <a:r>
              <a:rPr lang="ru-RU" dirty="0" smtClean="0"/>
              <a:t>. 4:31-32</a:t>
            </a:r>
            <a:endParaRPr lang="en-US" dirty="0"/>
          </a:p>
        </p:txBody>
      </p:sp>
      <p:sp>
        <p:nvSpPr>
          <p:cNvPr id="3" name="Content Placeholder 2"/>
          <p:cNvSpPr>
            <a:spLocks noGrp="1"/>
          </p:cNvSpPr>
          <p:nvPr>
            <p:ph idx="1"/>
          </p:nvPr>
        </p:nvSpPr>
        <p:spPr/>
        <p:txBody>
          <a:bodyPr/>
          <a:lstStyle/>
          <a:p>
            <a:endParaRPr lang="ru-RU" dirty="0" smtClean="0"/>
          </a:p>
          <a:p>
            <a:r>
              <a:rPr lang="ru-RU" sz="3200" dirty="0" smtClean="0"/>
              <a:t>Призвание четырех рыбаков  Мф. 4:18-22; </a:t>
            </a:r>
            <a:r>
              <a:rPr lang="ru-RU" sz="3200" dirty="0" err="1" smtClean="0"/>
              <a:t>Мк</a:t>
            </a:r>
            <a:r>
              <a:rPr lang="ru-RU" sz="3200" dirty="0" smtClean="0"/>
              <a:t>. 1:16-20; </a:t>
            </a:r>
            <a:r>
              <a:rPr lang="ru-RU" sz="3200" dirty="0" err="1" smtClean="0"/>
              <a:t>Лк</a:t>
            </a:r>
            <a:r>
              <a:rPr lang="ru-RU" sz="3200" dirty="0" smtClean="0"/>
              <a:t>. 5:1-11</a:t>
            </a:r>
          </a:p>
          <a:p>
            <a:endParaRPr lang="ru-RU" sz="3200" dirty="0" smtClean="0"/>
          </a:p>
          <a:p>
            <a:endParaRPr lang="en-US" dirty="0"/>
          </a:p>
        </p:txBody>
      </p:sp>
    </p:spTree>
    <p:extLst>
      <p:ext uri="{BB962C8B-B14F-4D97-AF65-F5344CB8AC3E}">
        <p14:creationId xmlns:p14="http://schemas.microsoft.com/office/powerpoint/2010/main" xmlns="" val="2720197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ru-RU" dirty="0" smtClean="0"/>
              <a:t>СТАДИЯ: В КАПЕРНАУМЕ Мф. 4:13-17; </a:t>
            </a:r>
            <a:r>
              <a:rPr lang="ru-RU" dirty="0" err="1" smtClean="0"/>
              <a:t>Мк</a:t>
            </a:r>
            <a:r>
              <a:rPr lang="ru-RU" dirty="0" smtClean="0"/>
              <a:t>. 1:15; </a:t>
            </a:r>
            <a:r>
              <a:rPr lang="ru-RU" dirty="0" err="1" smtClean="0"/>
              <a:t>Лк</a:t>
            </a:r>
            <a:r>
              <a:rPr lang="ru-RU" dirty="0" smtClean="0"/>
              <a:t>. 4:31-32</a:t>
            </a:r>
            <a:endParaRPr lang="en-US" dirty="0"/>
          </a:p>
        </p:txBody>
      </p:sp>
      <p:sp>
        <p:nvSpPr>
          <p:cNvPr id="3" name="Content Placeholder 2"/>
          <p:cNvSpPr>
            <a:spLocks noGrp="1"/>
          </p:cNvSpPr>
          <p:nvPr>
            <p:ph idx="1"/>
          </p:nvPr>
        </p:nvSpPr>
        <p:spPr/>
        <p:txBody>
          <a:bodyPr>
            <a:normAutofit/>
          </a:bodyPr>
          <a:lstStyle/>
          <a:p>
            <a:r>
              <a:rPr lang="ru-RU" sz="3200" dirty="0" smtClean="0"/>
              <a:t>ДЕНЬ СОВЕРШЕНИЯ ЧУДЕС </a:t>
            </a:r>
          </a:p>
          <a:p>
            <a:endParaRPr lang="ru-RU" sz="3200" dirty="0"/>
          </a:p>
          <a:p>
            <a:r>
              <a:rPr lang="ru-RU" sz="3200" dirty="0" smtClean="0"/>
              <a:t>Исцеление одержимого нечистым духом </a:t>
            </a:r>
            <a:r>
              <a:rPr lang="ru-RU" sz="3200" dirty="0" err="1" smtClean="0"/>
              <a:t>Мк</a:t>
            </a:r>
            <a:r>
              <a:rPr lang="ru-RU" sz="3200" dirty="0" smtClean="0"/>
              <a:t>. 1:21-28; </a:t>
            </a:r>
            <a:r>
              <a:rPr lang="ru-RU" sz="3200" dirty="0" err="1" smtClean="0"/>
              <a:t>Лк</a:t>
            </a:r>
            <a:r>
              <a:rPr lang="ru-RU" sz="3200" dirty="0" smtClean="0"/>
              <a:t>. 4:33-37</a:t>
            </a:r>
          </a:p>
          <a:p>
            <a:r>
              <a:rPr lang="ru-RU" sz="3200" dirty="0" smtClean="0"/>
              <a:t>Исцеление тещи Петра Мф. 8:14-15; </a:t>
            </a:r>
            <a:r>
              <a:rPr lang="ru-RU" sz="3200" dirty="0" err="1" smtClean="0"/>
              <a:t>Мк</a:t>
            </a:r>
            <a:r>
              <a:rPr lang="ru-RU" sz="3200" dirty="0" smtClean="0"/>
              <a:t>. 1:29-31; </a:t>
            </a:r>
            <a:r>
              <a:rPr lang="ru-RU" sz="3200" dirty="0" err="1" smtClean="0"/>
              <a:t>Лк</a:t>
            </a:r>
            <a:r>
              <a:rPr lang="ru-RU" sz="3200" dirty="0" smtClean="0"/>
              <a:t>. 4:38-39</a:t>
            </a:r>
          </a:p>
          <a:p>
            <a:r>
              <a:rPr lang="ru-RU" sz="3200" dirty="0" smtClean="0"/>
              <a:t>Многие исцелены Мф. 8:16-17; </a:t>
            </a:r>
            <a:r>
              <a:rPr lang="ru-RU" sz="3200" dirty="0" err="1" smtClean="0"/>
              <a:t>Мк</a:t>
            </a:r>
            <a:r>
              <a:rPr lang="ru-RU" sz="3200" dirty="0" smtClean="0"/>
              <a:t>. 1:32-34; </a:t>
            </a:r>
            <a:r>
              <a:rPr lang="ru-RU" sz="3200" dirty="0" err="1" smtClean="0"/>
              <a:t>Лк</a:t>
            </a:r>
            <a:r>
              <a:rPr lang="ru-RU" sz="3200" dirty="0" smtClean="0"/>
              <a:t>. 4:40-41</a:t>
            </a:r>
          </a:p>
          <a:p>
            <a:endParaRPr lang="en-US" sz="3200" dirty="0"/>
          </a:p>
        </p:txBody>
      </p:sp>
    </p:spTree>
    <p:extLst>
      <p:ext uri="{BB962C8B-B14F-4D97-AF65-F5344CB8AC3E}">
        <p14:creationId xmlns:p14="http://schemas.microsoft.com/office/powerpoint/2010/main" xmlns="" val="321295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ru-RU" dirty="0" smtClean="0"/>
              <a:t>СТАДИЯ: В ГАЛИЛЕЕ</a:t>
            </a:r>
            <a:br>
              <a:rPr lang="ru-RU" dirty="0" smtClean="0"/>
            </a:br>
            <a:r>
              <a:rPr lang="ru-RU" dirty="0" smtClean="0"/>
              <a:t>"Но Он уходил в пустынные места и молился" (</a:t>
            </a:r>
            <a:r>
              <a:rPr lang="ru-RU" dirty="0" err="1" smtClean="0"/>
              <a:t>Лк</a:t>
            </a:r>
            <a:r>
              <a:rPr lang="ru-RU" dirty="0" smtClean="0"/>
              <a:t>. 5:16)</a:t>
            </a:r>
            <a:endParaRPr lang="en-US" dirty="0"/>
          </a:p>
        </p:txBody>
      </p:sp>
      <p:sp>
        <p:nvSpPr>
          <p:cNvPr id="3" name="Content Placeholder 2"/>
          <p:cNvSpPr>
            <a:spLocks noGrp="1"/>
          </p:cNvSpPr>
          <p:nvPr>
            <p:ph idx="1"/>
          </p:nvPr>
        </p:nvSpPr>
        <p:spPr/>
        <p:txBody>
          <a:bodyPr/>
          <a:lstStyle/>
          <a:p>
            <a:endParaRPr lang="ru-RU" dirty="0" smtClean="0"/>
          </a:p>
          <a:p>
            <a:r>
              <a:rPr lang="ru-RU" sz="2800" b="1" dirty="0" smtClean="0"/>
              <a:t>Марка 1</a:t>
            </a:r>
            <a:br>
              <a:rPr lang="ru-RU" sz="2800" b="1" dirty="0" smtClean="0"/>
            </a:br>
            <a:r>
              <a:rPr lang="ru-RU" sz="2800" dirty="0" smtClean="0"/>
              <a:t>35 А утром, встав весьма рано, вышел и удалился в пустынное место, и там молился. </a:t>
            </a:r>
            <a:br>
              <a:rPr lang="ru-RU" sz="2800" dirty="0" smtClean="0"/>
            </a:br>
            <a:r>
              <a:rPr lang="ru-RU" sz="2800" dirty="0" smtClean="0"/>
              <a:t>36 Симон и бывшие с ним пошли за Ним </a:t>
            </a:r>
            <a:br>
              <a:rPr lang="ru-RU" sz="2800" dirty="0" smtClean="0"/>
            </a:br>
            <a:r>
              <a:rPr lang="ru-RU" sz="2800" dirty="0" smtClean="0"/>
              <a:t>37 и, найдя Его, говорят Ему: все ищут Тебя. </a:t>
            </a:r>
            <a:br>
              <a:rPr lang="ru-RU" sz="2800" dirty="0" smtClean="0"/>
            </a:br>
            <a:r>
              <a:rPr lang="ru-RU" sz="2800" dirty="0" smtClean="0"/>
              <a:t>38 Он говорит им: пойдем в ближние селения и города, чтобы Мне и там </a:t>
            </a:r>
            <a:r>
              <a:rPr lang="ru-RU" sz="2800" dirty="0" err="1" smtClean="0"/>
              <a:t>проповедывать</a:t>
            </a:r>
            <a:r>
              <a:rPr lang="ru-RU" sz="2800" dirty="0" smtClean="0"/>
              <a:t>, ибо Я для того пришел. </a:t>
            </a:r>
            <a:br>
              <a:rPr lang="ru-RU" sz="2800" dirty="0" smtClean="0"/>
            </a:br>
            <a:r>
              <a:rPr lang="ru-RU" sz="2800" dirty="0" smtClean="0"/>
              <a:t>39 И Он </a:t>
            </a:r>
            <a:r>
              <a:rPr lang="ru-RU" sz="2800" dirty="0" err="1" smtClean="0"/>
              <a:t>проповедывал</a:t>
            </a:r>
            <a:r>
              <a:rPr lang="ru-RU" sz="2800" dirty="0" smtClean="0"/>
              <a:t> в синагогах их по всей Галилее и изгонял бесов. </a:t>
            </a:r>
            <a:endParaRPr lang="en-US" sz="2800" dirty="0"/>
          </a:p>
        </p:txBody>
      </p:sp>
    </p:spTree>
    <p:extLst>
      <p:ext uri="{BB962C8B-B14F-4D97-AF65-F5344CB8AC3E}">
        <p14:creationId xmlns:p14="http://schemas.microsoft.com/office/powerpoint/2010/main" xmlns="" val="36610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ru-RU" dirty="0" smtClean="0"/>
              <a:t>СТАДИЯ: В КАПЕРНАУМЕ </a:t>
            </a:r>
            <a:endParaRPr lang="en-US" dirty="0"/>
          </a:p>
        </p:txBody>
      </p:sp>
      <p:sp>
        <p:nvSpPr>
          <p:cNvPr id="3" name="Content Placeholder 2"/>
          <p:cNvSpPr>
            <a:spLocks noGrp="1"/>
          </p:cNvSpPr>
          <p:nvPr>
            <p:ph idx="1"/>
          </p:nvPr>
        </p:nvSpPr>
        <p:spPr/>
        <p:txBody>
          <a:bodyPr>
            <a:normAutofit/>
          </a:bodyPr>
          <a:lstStyle/>
          <a:p>
            <a:r>
              <a:rPr lang="ru-RU" sz="3600" dirty="0" smtClean="0"/>
              <a:t>Расслабленный прощен и исцелен </a:t>
            </a:r>
            <a:r>
              <a:rPr lang="ru-RU" sz="3600" dirty="0" err="1" smtClean="0"/>
              <a:t>Матф</a:t>
            </a:r>
            <a:r>
              <a:rPr lang="ru-RU" sz="3600" dirty="0" smtClean="0"/>
              <a:t>. 9:2-8; Марк. 2:3-12; Лук. 5:18-26</a:t>
            </a:r>
          </a:p>
          <a:p>
            <a:endParaRPr lang="ru-RU" sz="3600" dirty="0" smtClean="0"/>
          </a:p>
          <a:p>
            <a:r>
              <a:rPr lang="ru-RU" sz="3600" dirty="0" smtClean="0"/>
              <a:t>Призвание Матфея </a:t>
            </a:r>
            <a:r>
              <a:rPr lang="ru-RU" sz="3600" dirty="0" err="1" smtClean="0"/>
              <a:t>Матф</a:t>
            </a:r>
            <a:r>
              <a:rPr lang="ru-RU" sz="3600" dirty="0" smtClean="0"/>
              <a:t>. 9:9-13; Марк. 2:13-17; Лук. 5:27-32 </a:t>
            </a:r>
            <a:endParaRPr lang="en-US" sz="3600" dirty="0"/>
          </a:p>
        </p:txBody>
      </p:sp>
    </p:spTree>
    <p:extLst>
      <p:ext uri="{BB962C8B-B14F-4D97-AF65-F5344CB8AC3E}">
        <p14:creationId xmlns:p14="http://schemas.microsoft.com/office/powerpoint/2010/main" xmlns="" val="64771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0470"/>
            <a:ext cx="9144000" cy="6678420"/>
          </a:xfrm>
          <a:prstGeom prst="rect">
            <a:avLst/>
          </a:prstGeom>
        </p:spPr>
      </p:pic>
      <p:sp>
        <p:nvSpPr>
          <p:cNvPr id="5" name="Rectangle 4"/>
          <p:cNvSpPr/>
          <p:nvPr/>
        </p:nvSpPr>
        <p:spPr>
          <a:xfrm>
            <a:off x="1933731" y="3822492"/>
            <a:ext cx="2173574" cy="659567"/>
          </a:xfrm>
          <a:prstGeom prst="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62335" y="3116850"/>
            <a:ext cx="1993691" cy="600711"/>
          </a:xfrm>
          <a:prstGeom prst="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20315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ru-RU" dirty="0" smtClean="0"/>
              <a:t>СТАДИЯ: В КАПЕРНАУМЕ </a:t>
            </a:r>
            <a:endParaRPr lang="en-US" dirty="0"/>
          </a:p>
        </p:txBody>
      </p:sp>
      <p:sp>
        <p:nvSpPr>
          <p:cNvPr id="3" name="Content Placeholder 2"/>
          <p:cNvSpPr>
            <a:spLocks noGrp="1"/>
          </p:cNvSpPr>
          <p:nvPr>
            <p:ph idx="1"/>
          </p:nvPr>
        </p:nvSpPr>
        <p:spPr/>
        <p:txBody>
          <a:bodyPr/>
          <a:lstStyle/>
          <a:p>
            <a:r>
              <a:rPr lang="ru-RU" sz="3200" dirty="0" smtClean="0"/>
              <a:t>Три притчи (Мф. 9:14-17; </a:t>
            </a:r>
            <a:r>
              <a:rPr lang="ru-RU" sz="3200" dirty="0" err="1" smtClean="0"/>
              <a:t>Мк</a:t>
            </a:r>
            <a:r>
              <a:rPr lang="ru-RU" sz="3200" dirty="0" smtClean="0"/>
              <a:t>. 2:18-22; </a:t>
            </a:r>
            <a:r>
              <a:rPr lang="ru-RU" sz="3200" dirty="0" err="1" smtClean="0"/>
              <a:t>Лк</a:t>
            </a:r>
            <a:r>
              <a:rPr lang="ru-RU" sz="3200" dirty="0" smtClean="0"/>
              <a:t>. 5:33-39)</a:t>
            </a:r>
          </a:p>
          <a:p>
            <a:endParaRPr lang="ru-RU" sz="3200" dirty="0"/>
          </a:p>
          <a:p>
            <a:r>
              <a:rPr lang="ru-RU" sz="3200" dirty="0" smtClean="0"/>
              <a:t>О женихе</a:t>
            </a:r>
          </a:p>
          <a:p>
            <a:r>
              <a:rPr lang="ru-RU" sz="3200" dirty="0" smtClean="0"/>
              <a:t>Об одежде</a:t>
            </a:r>
          </a:p>
          <a:p>
            <a:r>
              <a:rPr lang="ru-RU" sz="3200" dirty="0" smtClean="0"/>
              <a:t>О мехах</a:t>
            </a:r>
          </a:p>
          <a:p>
            <a:endParaRPr lang="ru-RU" dirty="0"/>
          </a:p>
          <a:p>
            <a:endParaRPr lang="en-US" dirty="0"/>
          </a:p>
        </p:txBody>
      </p:sp>
    </p:spTree>
    <p:extLst>
      <p:ext uri="{BB962C8B-B14F-4D97-AF65-F5344CB8AC3E}">
        <p14:creationId xmlns:p14="http://schemas.microsoft.com/office/powerpoint/2010/main" xmlns="" val="227548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0470"/>
            <a:ext cx="9144000" cy="6678420"/>
          </a:xfrm>
          <a:prstGeom prst="rect">
            <a:avLst/>
          </a:prstGeom>
        </p:spPr>
      </p:pic>
      <p:sp>
        <p:nvSpPr>
          <p:cNvPr id="5" name="Rectangle 4"/>
          <p:cNvSpPr/>
          <p:nvPr/>
        </p:nvSpPr>
        <p:spPr>
          <a:xfrm>
            <a:off x="1933731" y="3822492"/>
            <a:ext cx="2173574" cy="659567"/>
          </a:xfrm>
          <a:prstGeom prst="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62335" y="3116850"/>
            <a:ext cx="1993691" cy="600711"/>
          </a:xfrm>
          <a:prstGeom prst="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2701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 y="360607"/>
          <a:ext cx="9144000" cy="5306096"/>
        </p:xfrm>
        <a:graphic>
          <a:graphicData uri="http://schemas.openxmlformats.org/drawingml/2006/table">
            <a:tbl>
              <a:tblPr firstRow="1" firstCol="1" bandRow="1">
                <a:tableStyleId>{BC89EF96-8CEA-46FF-86C4-4CE0E7609802}</a:tableStyleId>
              </a:tblPr>
              <a:tblGrid>
                <a:gridCol w="1463040"/>
                <a:gridCol w="1645920"/>
                <a:gridCol w="1554480"/>
                <a:gridCol w="1463040"/>
                <a:gridCol w="1554480"/>
                <a:gridCol w="1463040"/>
              </a:tblGrid>
              <a:tr h="674284">
                <a:tc gridSpan="6">
                  <a:txBody>
                    <a:bodyPr/>
                    <a:lstStyle/>
                    <a:p>
                      <a:pPr marL="0" marR="0" algn="ctr">
                        <a:lnSpc>
                          <a:spcPct val="107000"/>
                        </a:lnSpc>
                        <a:spcBef>
                          <a:spcPts val="0"/>
                        </a:spcBef>
                        <a:spcAft>
                          <a:spcPts val="0"/>
                        </a:spcAft>
                      </a:pPr>
                      <a:r>
                        <a:rPr lang="ru-RU" sz="2400" b="1" dirty="0">
                          <a:effectLst/>
                        </a:rPr>
                        <a:t>ОБЩЕСТВЕННОЕ </a:t>
                      </a:r>
                      <a:r>
                        <a:rPr lang="ru-RU" sz="2400" b="1" dirty="0" smtClean="0">
                          <a:effectLst/>
                        </a:rPr>
                        <a:t>СЛУЖЕНИЕ</a:t>
                      </a:r>
                      <a:endParaRPr lang="en-US" sz="2400" b="1" dirty="0" smtClean="0">
                        <a:effectLst/>
                      </a:endParaRPr>
                    </a:p>
                  </a:txBody>
                  <a:tcPr marL="47625" marR="47625" marT="47625" marB="476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4284">
                <a:tc gridSpan="2">
                  <a:txBody>
                    <a:bodyPr/>
                    <a:lstStyle/>
                    <a:p>
                      <a:pPr marL="0" marR="0" algn="ctr">
                        <a:lnSpc>
                          <a:spcPct val="107000"/>
                        </a:lnSpc>
                        <a:spcBef>
                          <a:spcPts val="0"/>
                        </a:spcBef>
                        <a:spcAft>
                          <a:spcPts val="0"/>
                        </a:spcAft>
                      </a:pPr>
                      <a:r>
                        <a:rPr lang="ru-RU" sz="1800" b="1" dirty="0">
                          <a:effectLst/>
                        </a:rPr>
                        <a:t>ПЕРВЫЙ ГОД</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gridSpan="2">
                  <a:txBody>
                    <a:bodyPr/>
                    <a:lstStyle/>
                    <a:p>
                      <a:pPr marL="0" marR="0" algn="ctr">
                        <a:lnSpc>
                          <a:spcPct val="107000"/>
                        </a:lnSpc>
                        <a:spcBef>
                          <a:spcPts val="0"/>
                        </a:spcBef>
                        <a:spcAft>
                          <a:spcPts val="0"/>
                        </a:spcAft>
                      </a:pPr>
                      <a:r>
                        <a:rPr lang="ru-RU" sz="1800" b="1">
                          <a:effectLst/>
                        </a:rPr>
                        <a:t>ВТОРОЙ ГОД</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gridSpan="2">
                  <a:txBody>
                    <a:bodyPr/>
                    <a:lstStyle/>
                    <a:p>
                      <a:pPr marL="0" marR="0" algn="ctr">
                        <a:lnSpc>
                          <a:spcPct val="107000"/>
                        </a:lnSpc>
                        <a:spcBef>
                          <a:spcPts val="0"/>
                        </a:spcBef>
                        <a:spcAft>
                          <a:spcPts val="0"/>
                        </a:spcAft>
                      </a:pPr>
                      <a:r>
                        <a:rPr lang="ru-RU" sz="1800" b="1" dirty="0">
                          <a:effectLst/>
                        </a:rPr>
                        <a:t>ТРЕТИЙ ГОД</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r>
              <a:tr h="674284">
                <a:tc gridSpan="2">
                  <a:txBody>
                    <a:bodyPr/>
                    <a:lstStyle/>
                    <a:p>
                      <a:pPr marL="0" marR="0" algn="ctr">
                        <a:lnSpc>
                          <a:spcPct val="107000"/>
                        </a:lnSpc>
                        <a:spcBef>
                          <a:spcPts val="0"/>
                        </a:spcBef>
                        <a:spcAft>
                          <a:spcPts val="0"/>
                        </a:spcAft>
                      </a:pPr>
                      <a:r>
                        <a:rPr lang="ru-RU" sz="1800" b="0">
                          <a:effectLst/>
                        </a:rPr>
                        <a:t>Неизвестность</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gridSpan="2">
                  <a:txBody>
                    <a:bodyPr/>
                    <a:lstStyle/>
                    <a:p>
                      <a:pPr marL="0" marR="0" algn="ctr">
                        <a:lnSpc>
                          <a:spcPct val="107000"/>
                        </a:lnSpc>
                        <a:spcBef>
                          <a:spcPts val="0"/>
                        </a:spcBef>
                        <a:spcAft>
                          <a:spcPts val="0"/>
                        </a:spcAft>
                      </a:pPr>
                      <a:r>
                        <a:rPr lang="ru-RU" sz="1800" b="0">
                          <a:effectLst/>
                        </a:rPr>
                        <a:t>Популярность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gridSpan="2">
                  <a:txBody>
                    <a:bodyPr/>
                    <a:lstStyle/>
                    <a:p>
                      <a:pPr marL="0" marR="0" algn="ctr">
                        <a:lnSpc>
                          <a:spcPct val="107000"/>
                        </a:lnSpc>
                        <a:spcBef>
                          <a:spcPts val="0"/>
                        </a:spcBef>
                        <a:spcAft>
                          <a:spcPts val="0"/>
                        </a:spcAft>
                      </a:pPr>
                      <a:r>
                        <a:rPr lang="ru-RU" sz="1800" b="0" dirty="0">
                          <a:effectLst/>
                        </a:rPr>
                        <a:t>Оппозиция</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r>
              <a:tr h="674284">
                <a:tc>
                  <a:txBody>
                    <a:bodyPr/>
                    <a:lstStyle/>
                    <a:p>
                      <a:pPr marL="0" marR="0" algn="ctr">
                        <a:lnSpc>
                          <a:spcPct val="107000"/>
                        </a:lnSpc>
                        <a:spcBef>
                          <a:spcPts val="0"/>
                        </a:spcBef>
                        <a:spcAft>
                          <a:spcPts val="0"/>
                        </a:spcAft>
                      </a:pPr>
                      <a:r>
                        <a:rPr lang="ru-RU" sz="1800" b="0">
                          <a:effectLst/>
                        </a:rPr>
                        <a:t>4 месяца</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a:effectLst/>
                        </a:rPr>
                        <a:t>8 месяцев</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gridSpan="2">
                  <a:txBody>
                    <a:bodyPr/>
                    <a:lstStyle/>
                    <a:p>
                      <a:pPr marL="0" marR="0" algn="ctr">
                        <a:lnSpc>
                          <a:spcPct val="107000"/>
                        </a:lnSpc>
                        <a:spcBef>
                          <a:spcPts val="0"/>
                        </a:spcBef>
                        <a:spcAft>
                          <a:spcPts val="0"/>
                        </a:spcAft>
                      </a:pPr>
                      <a:r>
                        <a:rPr lang="ru-RU" sz="1800" b="0">
                          <a:effectLst/>
                        </a:rPr>
                        <a:t>14 месяцев</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a:txBody>
                    <a:bodyPr/>
                    <a:lstStyle/>
                    <a:p>
                      <a:pPr marL="0" marR="0" algn="ctr">
                        <a:lnSpc>
                          <a:spcPct val="107000"/>
                        </a:lnSpc>
                        <a:spcBef>
                          <a:spcPts val="0"/>
                        </a:spcBef>
                        <a:spcAft>
                          <a:spcPts val="0"/>
                        </a:spcAft>
                      </a:pPr>
                      <a:r>
                        <a:rPr lang="ru-RU" sz="1800" b="0">
                          <a:effectLst/>
                        </a:rPr>
                        <a:t>6 месяцев</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a:effectLst/>
                        </a:rPr>
                        <a:t>6 месяцев</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1094414">
                <a:tc>
                  <a:txBody>
                    <a:bodyPr/>
                    <a:lstStyle/>
                    <a:p>
                      <a:pPr marL="0" marR="0" algn="ctr">
                        <a:lnSpc>
                          <a:spcPct val="107000"/>
                        </a:lnSpc>
                        <a:spcBef>
                          <a:spcPts val="0"/>
                        </a:spcBef>
                        <a:spcAft>
                          <a:spcPts val="0"/>
                        </a:spcAft>
                      </a:pPr>
                      <a:r>
                        <a:rPr lang="ru-RU" sz="1800" b="0">
                          <a:effectLst/>
                        </a:rPr>
                        <a:t>НАЧАЛЬНЫЕ СОБЫТИЯ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a:effectLst/>
                        </a:rPr>
                        <a:t>РАННЕЕ СЛУЖЕНИЕ</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gridSpan="2">
                  <a:txBody>
                    <a:bodyPr/>
                    <a:lstStyle/>
                    <a:p>
                      <a:pPr marL="0" marR="0" algn="ctr">
                        <a:lnSpc>
                          <a:spcPct val="107000"/>
                        </a:lnSpc>
                        <a:spcBef>
                          <a:spcPts val="0"/>
                        </a:spcBef>
                        <a:spcAft>
                          <a:spcPts val="800"/>
                        </a:spcAft>
                      </a:pPr>
                      <a:r>
                        <a:rPr lang="ru-RU" sz="1800" b="0">
                          <a:effectLst/>
                        </a:rPr>
                        <a:t>ШИРОКОЕ СЛУЖЕНИЕ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a:txBody>
                    <a:bodyPr/>
                    <a:lstStyle/>
                    <a:p>
                      <a:pPr marL="0" marR="0" algn="ctr">
                        <a:lnSpc>
                          <a:spcPct val="107000"/>
                        </a:lnSpc>
                        <a:spcBef>
                          <a:spcPts val="0"/>
                        </a:spcBef>
                        <a:spcAft>
                          <a:spcPts val="0"/>
                        </a:spcAft>
                      </a:pPr>
                      <a:r>
                        <a:rPr lang="ru-RU" sz="1800" b="0">
                          <a:effectLst/>
                        </a:rPr>
                        <a:t>ОСОБОЕ </a:t>
                      </a:r>
                      <a:br>
                        <a:rPr lang="ru-RU" sz="1800" b="0">
                          <a:effectLst/>
                        </a:rPr>
                      </a:br>
                      <a:r>
                        <a:rPr lang="ru-RU" sz="1800" b="0">
                          <a:effectLst/>
                        </a:rPr>
                        <a:t>СЛУЖЕНИЕ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smtClean="0">
                          <a:effectLst/>
                        </a:rPr>
                        <a:t>ЗАВЕРШ.</a:t>
                      </a:r>
                    </a:p>
                    <a:p>
                      <a:pPr marL="0" marR="0" algn="ctr">
                        <a:lnSpc>
                          <a:spcPct val="107000"/>
                        </a:lnSpc>
                        <a:spcBef>
                          <a:spcPts val="0"/>
                        </a:spcBef>
                        <a:spcAft>
                          <a:spcPts val="0"/>
                        </a:spcAft>
                      </a:pPr>
                      <a:r>
                        <a:rPr lang="ru-RU" sz="1800" b="0" dirty="0" smtClean="0">
                          <a:effectLst/>
                        </a:rPr>
                        <a:t>СЛУЖЕНИЕ</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1514546">
                <a:tc>
                  <a:txBody>
                    <a:bodyPr/>
                    <a:lstStyle/>
                    <a:p>
                      <a:pPr marL="0" marR="0" algn="ctr">
                        <a:lnSpc>
                          <a:spcPct val="107000"/>
                        </a:lnSpc>
                        <a:spcBef>
                          <a:spcPts val="0"/>
                        </a:spcBef>
                        <a:spcAft>
                          <a:spcPts val="0"/>
                        </a:spcAft>
                      </a:pPr>
                      <a:r>
                        <a:rPr lang="ru-RU" sz="1800" b="0" dirty="0">
                          <a:effectLst/>
                        </a:rPr>
                        <a:t>НАЧАЛО </a:t>
                      </a:r>
                      <a:r>
                        <a:rPr lang="ru-RU" sz="1800" b="0" dirty="0" smtClean="0">
                          <a:effectLst/>
                        </a:rPr>
                        <a:t>ОБЩ.</a:t>
                      </a:r>
                      <a:r>
                        <a:rPr lang="ru-RU" sz="1800" b="0" dirty="0">
                          <a:effectLst/>
                        </a:rPr>
                        <a:t/>
                      </a:r>
                      <a:br>
                        <a:rPr lang="ru-RU" sz="1800" b="0" dirty="0">
                          <a:effectLst/>
                        </a:rPr>
                      </a:br>
                      <a:r>
                        <a:rPr lang="ru-RU" sz="1800" b="0" dirty="0">
                          <a:effectLst/>
                        </a:rPr>
                        <a:t>СЛУЖЕНИЯ</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a:effectLst/>
                        </a:rPr>
                        <a:t>РАННИЙ</a:t>
                      </a:r>
                      <a:br>
                        <a:rPr lang="ru-RU" sz="1800" b="0" dirty="0">
                          <a:effectLst/>
                        </a:rPr>
                      </a:br>
                      <a:r>
                        <a:rPr lang="ru-RU" sz="1800" b="0" dirty="0">
                          <a:effectLst/>
                        </a:rPr>
                        <a:t>ИУДЕЙСКИЙ </a:t>
                      </a:r>
                      <a:br>
                        <a:rPr lang="ru-RU" sz="1800" b="0" dirty="0">
                          <a:effectLst/>
                        </a:rPr>
                      </a:br>
                      <a:r>
                        <a:rPr lang="ru-RU" sz="1800" b="0" dirty="0">
                          <a:effectLst/>
                        </a:rPr>
                        <a:t>ПЕРИОД</a:t>
                      </a:r>
                      <a:r>
                        <a:rPr lang="en-US" sz="1800" b="0" dirty="0">
                          <a:effectLst/>
                        </a:rPr>
                        <a:t>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a:effectLst/>
                        </a:rPr>
                        <a:t>РАННИЙ ГАЛИЛЕЙСКИЙ</a:t>
                      </a:r>
                      <a:br>
                        <a:rPr lang="ru-RU" sz="1800" b="0">
                          <a:effectLst/>
                        </a:rPr>
                      </a:br>
                      <a:r>
                        <a:rPr lang="ru-RU" sz="1800" b="0">
                          <a:effectLst/>
                        </a:rPr>
                        <a:t>ПЕРИОД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a:effectLst/>
                        </a:rPr>
                        <a:t>СРЕДНИЙ</a:t>
                      </a:r>
                      <a:br>
                        <a:rPr lang="ru-RU" sz="1800" b="0" dirty="0">
                          <a:effectLst/>
                        </a:rPr>
                      </a:br>
                      <a:r>
                        <a:rPr lang="ru-RU" sz="1800" b="0" dirty="0" smtClean="0">
                          <a:effectLst/>
                        </a:rPr>
                        <a:t>ГАЛИЛ.</a:t>
                      </a:r>
                      <a:r>
                        <a:rPr lang="ru-RU" sz="1800" b="0" dirty="0">
                          <a:effectLst/>
                        </a:rPr>
                        <a:t/>
                      </a:r>
                      <a:br>
                        <a:rPr lang="ru-RU" sz="1800" b="0" dirty="0">
                          <a:effectLst/>
                        </a:rPr>
                      </a:br>
                      <a:r>
                        <a:rPr lang="ru-RU" sz="1800" b="0" dirty="0">
                          <a:effectLst/>
                        </a:rPr>
                        <a:t>ПЕРИОД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a:effectLst/>
                        </a:rPr>
                        <a:t>ПОЗДНИЙ </a:t>
                      </a:r>
                      <a:r>
                        <a:rPr lang="ru-RU" sz="1800" b="0" dirty="0" smtClean="0">
                          <a:effectLst/>
                        </a:rPr>
                        <a:t>ГАЛИЛ.</a:t>
                      </a:r>
                      <a:r>
                        <a:rPr lang="en-US" sz="1800" b="0" dirty="0">
                          <a:effectLst/>
                        </a:rPr>
                        <a:t> </a:t>
                      </a:r>
                      <a:r>
                        <a:rPr lang="ru-RU" sz="1800" b="0" dirty="0">
                          <a:effectLst/>
                        </a:rPr>
                        <a:t/>
                      </a:r>
                      <a:br>
                        <a:rPr lang="ru-RU" sz="1800" b="0" dirty="0">
                          <a:effectLst/>
                        </a:rPr>
                      </a:br>
                      <a:r>
                        <a:rPr lang="ru-RU" sz="1800" b="0" dirty="0">
                          <a:effectLst/>
                        </a:rPr>
                        <a:t>ПЕРИОД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a:effectLst/>
                        </a:rPr>
                        <a:t>ПОЗДНИЙ ИУДЕЙСКИЙ</a:t>
                      </a:r>
                      <a:r>
                        <a:rPr lang="en-US" sz="1800" b="0" dirty="0">
                          <a:effectLst/>
                        </a:rPr>
                        <a:t> </a:t>
                      </a:r>
                      <a:r>
                        <a:rPr lang="ru-RU" sz="1800" b="0" dirty="0">
                          <a:effectLst/>
                        </a:rPr>
                        <a:t/>
                      </a:r>
                      <a:br>
                        <a:rPr lang="ru-RU" sz="1800" b="0" dirty="0">
                          <a:effectLst/>
                        </a:rPr>
                      </a:br>
                      <a:r>
                        <a:rPr lang="ru-RU" sz="1800" b="0" dirty="0">
                          <a:effectLst/>
                        </a:rPr>
                        <a:t>ПЕРИОД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bl>
          </a:graphicData>
        </a:graphic>
      </p:graphicFrame>
      <p:sp>
        <p:nvSpPr>
          <p:cNvPr id="6" name="Rectangle 5"/>
          <p:cNvSpPr/>
          <p:nvPr/>
        </p:nvSpPr>
        <p:spPr>
          <a:xfrm>
            <a:off x="1439056" y="4212236"/>
            <a:ext cx="1663908" cy="1364105"/>
          </a:xfrm>
          <a:prstGeom prst="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02964" y="4212235"/>
            <a:ext cx="1618938" cy="1364105"/>
          </a:xfrm>
          <a:prstGeom prst="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8820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121411948"/>
              </p:ext>
            </p:extLst>
          </p:nvPr>
        </p:nvGraphicFramePr>
        <p:xfrm>
          <a:off x="1" y="360607"/>
          <a:ext cx="9144000" cy="5306096"/>
        </p:xfrm>
        <a:graphic>
          <a:graphicData uri="http://schemas.openxmlformats.org/drawingml/2006/table">
            <a:tbl>
              <a:tblPr firstRow="1" firstCol="1" bandRow="1">
                <a:tableStyleId>{BC89EF96-8CEA-46FF-86C4-4CE0E7609802}</a:tableStyleId>
              </a:tblPr>
              <a:tblGrid>
                <a:gridCol w="1463040"/>
                <a:gridCol w="1645920"/>
                <a:gridCol w="1554480"/>
                <a:gridCol w="1463040"/>
                <a:gridCol w="1554480"/>
                <a:gridCol w="1463040"/>
              </a:tblGrid>
              <a:tr h="674284">
                <a:tc gridSpan="6">
                  <a:txBody>
                    <a:bodyPr/>
                    <a:lstStyle/>
                    <a:p>
                      <a:pPr marL="0" marR="0" algn="ctr">
                        <a:lnSpc>
                          <a:spcPct val="107000"/>
                        </a:lnSpc>
                        <a:spcBef>
                          <a:spcPts val="0"/>
                        </a:spcBef>
                        <a:spcAft>
                          <a:spcPts val="0"/>
                        </a:spcAft>
                      </a:pPr>
                      <a:r>
                        <a:rPr lang="ru-RU" sz="2400" b="1" dirty="0">
                          <a:effectLst/>
                        </a:rPr>
                        <a:t>ОБЩЕСТВЕННОЕ </a:t>
                      </a:r>
                      <a:r>
                        <a:rPr lang="ru-RU" sz="2400" b="1" dirty="0" smtClean="0">
                          <a:effectLst/>
                        </a:rPr>
                        <a:t>СЛУЖЕНИЕ</a:t>
                      </a:r>
                      <a:endParaRPr lang="en-US" sz="2400" b="1" dirty="0" smtClean="0">
                        <a:effectLst/>
                      </a:endParaRPr>
                    </a:p>
                  </a:txBody>
                  <a:tcPr marL="47625" marR="47625" marT="47625" marB="476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4284">
                <a:tc gridSpan="2">
                  <a:txBody>
                    <a:bodyPr/>
                    <a:lstStyle/>
                    <a:p>
                      <a:pPr marL="0" marR="0" algn="ctr">
                        <a:lnSpc>
                          <a:spcPct val="107000"/>
                        </a:lnSpc>
                        <a:spcBef>
                          <a:spcPts val="0"/>
                        </a:spcBef>
                        <a:spcAft>
                          <a:spcPts val="0"/>
                        </a:spcAft>
                      </a:pPr>
                      <a:r>
                        <a:rPr lang="ru-RU" sz="1800" b="1" dirty="0">
                          <a:effectLst/>
                        </a:rPr>
                        <a:t>ПЕРВЫЙ ГОД</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gridSpan="2">
                  <a:txBody>
                    <a:bodyPr/>
                    <a:lstStyle/>
                    <a:p>
                      <a:pPr marL="0" marR="0" algn="ctr">
                        <a:lnSpc>
                          <a:spcPct val="107000"/>
                        </a:lnSpc>
                        <a:spcBef>
                          <a:spcPts val="0"/>
                        </a:spcBef>
                        <a:spcAft>
                          <a:spcPts val="0"/>
                        </a:spcAft>
                      </a:pPr>
                      <a:r>
                        <a:rPr lang="ru-RU" sz="1800" b="1">
                          <a:effectLst/>
                        </a:rPr>
                        <a:t>ВТОРОЙ ГОД</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gridSpan="2">
                  <a:txBody>
                    <a:bodyPr/>
                    <a:lstStyle/>
                    <a:p>
                      <a:pPr marL="0" marR="0" algn="ctr">
                        <a:lnSpc>
                          <a:spcPct val="107000"/>
                        </a:lnSpc>
                        <a:spcBef>
                          <a:spcPts val="0"/>
                        </a:spcBef>
                        <a:spcAft>
                          <a:spcPts val="0"/>
                        </a:spcAft>
                      </a:pPr>
                      <a:r>
                        <a:rPr lang="ru-RU" sz="1800" b="1" dirty="0">
                          <a:effectLst/>
                        </a:rPr>
                        <a:t>ТРЕТИЙ ГОД</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r>
              <a:tr h="674284">
                <a:tc gridSpan="2">
                  <a:txBody>
                    <a:bodyPr/>
                    <a:lstStyle/>
                    <a:p>
                      <a:pPr marL="0" marR="0" algn="ctr">
                        <a:lnSpc>
                          <a:spcPct val="107000"/>
                        </a:lnSpc>
                        <a:spcBef>
                          <a:spcPts val="0"/>
                        </a:spcBef>
                        <a:spcAft>
                          <a:spcPts val="0"/>
                        </a:spcAft>
                      </a:pPr>
                      <a:r>
                        <a:rPr lang="ru-RU" sz="1800" b="0">
                          <a:effectLst/>
                        </a:rPr>
                        <a:t>Неизвестность</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gridSpan="2">
                  <a:txBody>
                    <a:bodyPr/>
                    <a:lstStyle/>
                    <a:p>
                      <a:pPr marL="0" marR="0" algn="ctr">
                        <a:lnSpc>
                          <a:spcPct val="107000"/>
                        </a:lnSpc>
                        <a:spcBef>
                          <a:spcPts val="0"/>
                        </a:spcBef>
                        <a:spcAft>
                          <a:spcPts val="0"/>
                        </a:spcAft>
                      </a:pPr>
                      <a:r>
                        <a:rPr lang="ru-RU" sz="1800" b="0">
                          <a:effectLst/>
                        </a:rPr>
                        <a:t>Популярность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gridSpan="2">
                  <a:txBody>
                    <a:bodyPr/>
                    <a:lstStyle/>
                    <a:p>
                      <a:pPr marL="0" marR="0" algn="ctr">
                        <a:lnSpc>
                          <a:spcPct val="107000"/>
                        </a:lnSpc>
                        <a:spcBef>
                          <a:spcPts val="0"/>
                        </a:spcBef>
                        <a:spcAft>
                          <a:spcPts val="0"/>
                        </a:spcAft>
                      </a:pPr>
                      <a:r>
                        <a:rPr lang="ru-RU" sz="1800" b="0" dirty="0">
                          <a:effectLst/>
                        </a:rPr>
                        <a:t>Оппозиция</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r>
              <a:tr h="674284">
                <a:tc>
                  <a:txBody>
                    <a:bodyPr/>
                    <a:lstStyle/>
                    <a:p>
                      <a:pPr marL="0" marR="0" algn="ctr">
                        <a:lnSpc>
                          <a:spcPct val="107000"/>
                        </a:lnSpc>
                        <a:spcBef>
                          <a:spcPts val="0"/>
                        </a:spcBef>
                        <a:spcAft>
                          <a:spcPts val="0"/>
                        </a:spcAft>
                      </a:pPr>
                      <a:r>
                        <a:rPr lang="ru-RU" sz="1800" b="0">
                          <a:effectLst/>
                        </a:rPr>
                        <a:t>4 месяца</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a:effectLst/>
                        </a:rPr>
                        <a:t>8 месяцев</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gridSpan="2">
                  <a:txBody>
                    <a:bodyPr/>
                    <a:lstStyle/>
                    <a:p>
                      <a:pPr marL="0" marR="0" algn="ctr">
                        <a:lnSpc>
                          <a:spcPct val="107000"/>
                        </a:lnSpc>
                        <a:spcBef>
                          <a:spcPts val="0"/>
                        </a:spcBef>
                        <a:spcAft>
                          <a:spcPts val="0"/>
                        </a:spcAft>
                      </a:pPr>
                      <a:r>
                        <a:rPr lang="ru-RU" sz="1800" b="0">
                          <a:effectLst/>
                        </a:rPr>
                        <a:t>14 месяцев</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a:txBody>
                    <a:bodyPr/>
                    <a:lstStyle/>
                    <a:p>
                      <a:pPr marL="0" marR="0" algn="ctr">
                        <a:lnSpc>
                          <a:spcPct val="107000"/>
                        </a:lnSpc>
                        <a:spcBef>
                          <a:spcPts val="0"/>
                        </a:spcBef>
                        <a:spcAft>
                          <a:spcPts val="0"/>
                        </a:spcAft>
                      </a:pPr>
                      <a:r>
                        <a:rPr lang="ru-RU" sz="1800" b="0">
                          <a:effectLst/>
                        </a:rPr>
                        <a:t>6 месяцев</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a:effectLst/>
                        </a:rPr>
                        <a:t>6 месяцев</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1094414">
                <a:tc>
                  <a:txBody>
                    <a:bodyPr/>
                    <a:lstStyle/>
                    <a:p>
                      <a:pPr marL="0" marR="0" algn="ctr">
                        <a:lnSpc>
                          <a:spcPct val="107000"/>
                        </a:lnSpc>
                        <a:spcBef>
                          <a:spcPts val="0"/>
                        </a:spcBef>
                        <a:spcAft>
                          <a:spcPts val="0"/>
                        </a:spcAft>
                      </a:pPr>
                      <a:r>
                        <a:rPr lang="ru-RU" sz="1800" b="0">
                          <a:effectLst/>
                        </a:rPr>
                        <a:t>НАЧАЛЬНЫЕ СОБЫТИЯ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a:effectLst/>
                        </a:rPr>
                        <a:t>РАННЕЕ СЛУЖЕНИЕ</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gridSpan="2">
                  <a:txBody>
                    <a:bodyPr/>
                    <a:lstStyle/>
                    <a:p>
                      <a:pPr marL="0" marR="0" algn="ctr">
                        <a:lnSpc>
                          <a:spcPct val="107000"/>
                        </a:lnSpc>
                        <a:spcBef>
                          <a:spcPts val="0"/>
                        </a:spcBef>
                        <a:spcAft>
                          <a:spcPts val="800"/>
                        </a:spcAft>
                      </a:pPr>
                      <a:r>
                        <a:rPr lang="ru-RU" sz="1800" b="0">
                          <a:effectLst/>
                        </a:rPr>
                        <a:t>ШИРОКОЕ СЛУЖЕНИЕ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US"/>
                    </a:p>
                  </a:txBody>
                  <a:tcPr/>
                </a:tc>
                <a:tc>
                  <a:txBody>
                    <a:bodyPr/>
                    <a:lstStyle/>
                    <a:p>
                      <a:pPr marL="0" marR="0" algn="ctr">
                        <a:lnSpc>
                          <a:spcPct val="107000"/>
                        </a:lnSpc>
                        <a:spcBef>
                          <a:spcPts val="0"/>
                        </a:spcBef>
                        <a:spcAft>
                          <a:spcPts val="0"/>
                        </a:spcAft>
                      </a:pPr>
                      <a:r>
                        <a:rPr lang="ru-RU" sz="1800" b="0">
                          <a:effectLst/>
                        </a:rPr>
                        <a:t>ОСОБОЕ </a:t>
                      </a:r>
                      <a:br>
                        <a:rPr lang="ru-RU" sz="1800" b="0">
                          <a:effectLst/>
                        </a:rPr>
                      </a:br>
                      <a:r>
                        <a:rPr lang="ru-RU" sz="1800" b="0">
                          <a:effectLst/>
                        </a:rPr>
                        <a:t>СЛУЖЕНИЕ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smtClean="0">
                          <a:effectLst/>
                        </a:rPr>
                        <a:t>ЗАВЕРШ.</a:t>
                      </a:r>
                    </a:p>
                    <a:p>
                      <a:pPr marL="0" marR="0" algn="ctr">
                        <a:lnSpc>
                          <a:spcPct val="107000"/>
                        </a:lnSpc>
                        <a:spcBef>
                          <a:spcPts val="0"/>
                        </a:spcBef>
                        <a:spcAft>
                          <a:spcPts val="0"/>
                        </a:spcAft>
                      </a:pPr>
                      <a:r>
                        <a:rPr lang="ru-RU" sz="1800" b="0" dirty="0" smtClean="0">
                          <a:effectLst/>
                        </a:rPr>
                        <a:t>СЛУЖЕНИЕ</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1514546">
                <a:tc>
                  <a:txBody>
                    <a:bodyPr/>
                    <a:lstStyle/>
                    <a:p>
                      <a:pPr marL="0" marR="0" algn="ctr">
                        <a:lnSpc>
                          <a:spcPct val="107000"/>
                        </a:lnSpc>
                        <a:spcBef>
                          <a:spcPts val="0"/>
                        </a:spcBef>
                        <a:spcAft>
                          <a:spcPts val="0"/>
                        </a:spcAft>
                      </a:pPr>
                      <a:r>
                        <a:rPr lang="ru-RU" sz="1800" b="0" dirty="0">
                          <a:effectLst/>
                        </a:rPr>
                        <a:t>НАЧАЛО </a:t>
                      </a:r>
                      <a:r>
                        <a:rPr lang="ru-RU" sz="1800" b="0" dirty="0" smtClean="0">
                          <a:effectLst/>
                        </a:rPr>
                        <a:t>ОБЩ.</a:t>
                      </a:r>
                      <a:r>
                        <a:rPr lang="ru-RU" sz="1800" b="0" dirty="0">
                          <a:effectLst/>
                        </a:rPr>
                        <a:t/>
                      </a:r>
                      <a:br>
                        <a:rPr lang="ru-RU" sz="1800" b="0" dirty="0">
                          <a:effectLst/>
                        </a:rPr>
                      </a:br>
                      <a:r>
                        <a:rPr lang="ru-RU" sz="1800" b="0" dirty="0">
                          <a:effectLst/>
                        </a:rPr>
                        <a:t>СЛУЖЕНИЯ</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a:effectLst/>
                        </a:rPr>
                        <a:t>РАННИЙ</a:t>
                      </a:r>
                      <a:br>
                        <a:rPr lang="ru-RU" sz="1800" b="0" dirty="0">
                          <a:effectLst/>
                        </a:rPr>
                      </a:br>
                      <a:r>
                        <a:rPr lang="ru-RU" sz="1800" b="0" dirty="0">
                          <a:effectLst/>
                        </a:rPr>
                        <a:t>ИУДЕЙСКИЙ </a:t>
                      </a:r>
                      <a:br>
                        <a:rPr lang="ru-RU" sz="1800" b="0" dirty="0">
                          <a:effectLst/>
                        </a:rPr>
                      </a:br>
                      <a:r>
                        <a:rPr lang="ru-RU" sz="1800" b="0" dirty="0">
                          <a:effectLst/>
                        </a:rPr>
                        <a:t>ПЕРИОД</a:t>
                      </a:r>
                      <a:r>
                        <a:rPr lang="en-US" sz="1800" b="0" dirty="0">
                          <a:effectLst/>
                        </a:rPr>
                        <a:t>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a:effectLst/>
                        </a:rPr>
                        <a:t>РАННИЙ ГАЛИЛЕЙСКИЙ</a:t>
                      </a:r>
                      <a:br>
                        <a:rPr lang="ru-RU" sz="1800" b="0">
                          <a:effectLst/>
                        </a:rPr>
                      </a:br>
                      <a:r>
                        <a:rPr lang="ru-RU" sz="1800" b="0">
                          <a:effectLst/>
                        </a:rPr>
                        <a:t>ПЕРИОД </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a:effectLst/>
                        </a:rPr>
                        <a:t>СРЕДНИЙ</a:t>
                      </a:r>
                      <a:br>
                        <a:rPr lang="ru-RU" sz="1800" b="0" dirty="0">
                          <a:effectLst/>
                        </a:rPr>
                      </a:br>
                      <a:r>
                        <a:rPr lang="ru-RU" sz="1800" b="0" dirty="0" smtClean="0">
                          <a:effectLst/>
                        </a:rPr>
                        <a:t>ГАЛИЛ.</a:t>
                      </a:r>
                      <a:r>
                        <a:rPr lang="ru-RU" sz="1800" b="0" dirty="0">
                          <a:effectLst/>
                        </a:rPr>
                        <a:t/>
                      </a:r>
                      <a:br>
                        <a:rPr lang="ru-RU" sz="1800" b="0" dirty="0">
                          <a:effectLst/>
                        </a:rPr>
                      </a:br>
                      <a:r>
                        <a:rPr lang="ru-RU" sz="1800" b="0" dirty="0">
                          <a:effectLst/>
                        </a:rPr>
                        <a:t>ПЕРИОД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a:effectLst/>
                        </a:rPr>
                        <a:t>ПОЗДНИЙ </a:t>
                      </a:r>
                      <a:r>
                        <a:rPr lang="ru-RU" sz="1800" b="0" dirty="0" smtClean="0">
                          <a:effectLst/>
                        </a:rPr>
                        <a:t>ГАЛИЛ.</a:t>
                      </a:r>
                      <a:r>
                        <a:rPr lang="en-US" sz="1800" b="0" dirty="0">
                          <a:effectLst/>
                        </a:rPr>
                        <a:t> </a:t>
                      </a:r>
                      <a:r>
                        <a:rPr lang="ru-RU" sz="1800" b="0" dirty="0">
                          <a:effectLst/>
                        </a:rPr>
                        <a:t/>
                      </a:r>
                      <a:br>
                        <a:rPr lang="ru-RU" sz="1800" b="0" dirty="0">
                          <a:effectLst/>
                        </a:rPr>
                      </a:br>
                      <a:r>
                        <a:rPr lang="ru-RU" sz="1800" b="0" dirty="0">
                          <a:effectLst/>
                        </a:rPr>
                        <a:t>ПЕРИОД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ru-RU" sz="1800" b="0" dirty="0">
                          <a:effectLst/>
                        </a:rPr>
                        <a:t>ПОЗДНИЙ ИУДЕЙСКИЙ</a:t>
                      </a:r>
                      <a:r>
                        <a:rPr lang="en-US" sz="1800" b="0" dirty="0">
                          <a:effectLst/>
                        </a:rPr>
                        <a:t> </a:t>
                      </a:r>
                      <a:r>
                        <a:rPr lang="ru-RU" sz="1800" b="0" dirty="0">
                          <a:effectLst/>
                        </a:rPr>
                        <a:t/>
                      </a:r>
                      <a:br>
                        <a:rPr lang="ru-RU" sz="1800" b="0" dirty="0">
                          <a:effectLst/>
                        </a:rPr>
                      </a:br>
                      <a:r>
                        <a:rPr lang="ru-RU" sz="1800" b="0" dirty="0">
                          <a:effectLst/>
                        </a:rPr>
                        <a:t>ПЕРИОД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bl>
          </a:graphicData>
        </a:graphic>
      </p:graphicFrame>
      <p:sp>
        <p:nvSpPr>
          <p:cNvPr id="6" name="Rectangle 5"/>
          <p:cNvSpPr/>
          <p:nvPr/>
        </p:nvSpPr>
        <p:spPr>
          <a:xfrm>
            <a:off x="1439056" y="4212236"/>
            <a:ext cx="1663908" cy="1364105"/>
          </a:xfrm>
          <a:prstGeom prst="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02964" y="4212235"/>
            <a:ext cx="1618938" cy="1364105"/>
          </a:xfrm>
          <a:prstGeom prst="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99550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РАННИЙ ИУДЕЙСКИЙ ПЕРИОД</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695699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РАННИЙ ИУДЕЙСКИЙ ПЕРИОД</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4189" y="1248377"/>
            <a:ext cx="7475621" cy="5425166"/>
          </a:xfrm>
        </p:spPr>
      </p:pic>
    </p:spTree>
    <p:extLst>
      <p:ext uri="{BB962C8B-B14F-4D97-AF65-F5344CB8AC3E}">
        <p14:creationId xmlns:p14="http://schemas.microsoft.com/office/powerpoint/2010/main" xmlns="" val="249040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РАННИЙ ИУДЕЙСКИЙ ПЕРИОД</a:t>
            </a:r>
            <a:endParaRPr lang="en-US" dirty="0"/>
          </a:p>
        </p:txBody>
      </p:sp>
      <p:sp>
        <p:nvSpPr>
          <p:cNvPr id="3" name="Content Placeholder 2"/>
          <p:cNvSpPr>
            <a:spLocks noGrp="1"/>
          </p:cNvSpPr>
          <p:nvPr>
            <p:ph idx="1"/>
          </p:nvPr>
        </p:nvSpPr>
        <p:spPr>
          <a:xfrm>
            <a:off x="628650" y="1411705"/>
            <a:ext cx="7886700" cy="4765258"/>
          </a:xfrm>
        </p:spPr>
        <p:txBody>
          <a:bodyPr>
            <a:normAutofit/>
          </a:bodyPr>
          <a:lstStyle/>
          <a:p>
            <a:pPr marL="0" indent="0">
              <a:buNone/>
            </a:pPr>
            <a:r>
              <a:rPr lang="ru-RU" sz="2400" dirty="0" smtClean="0"/>
              <a:t>три важные особенности</a:t>
            </a:r>
            <a:endParaRPr lang="en-US" sz="2400" dirty="0" smtClean="0"/>
          </a:p>
          <a:p>
            <a:r>
              <a:rPr lang="ru-RU" sz="2400" dirty="0" smtClean="0"/>
              <a:t>Иисус показал Свою власть.</a:t>
            </a:r>
          </a:p>
          <a:p>
            <a:r>
              <a:rPr lang="ru-RU" sz="2400" dirty="0" smtClean="0"/>
              <a:t>В общении с людьми Иисус проявлял Свою любовь к ним.</a:t>
            </a:r>
          </a:p>
          <a:p>
            <a:r>
              <a:rPr lang="ru-RU" sz="2400" dirty="0" smtClean="0"/>
              <a:t>Иисус излагал истину через проповедь и наставление</a:t>
            </a:r>
          </a:p>
          <a:p>
            <a:endParaRPr lang="en-US" sz="2400" dirty="0" smtClean="0"/>
          </a:p>
          <a:p>
            <a:pPr marL="0" indent="0">
              <a:buNone/>
            </a:pPr>
            <a:r>
              <a:rPr lang="ru-RU" sz="2400" dirty="0" smtClean="0"/>
              <a:t>две основные цели</a:t>
            </a:r>
            <a:endParaRPr lang="en-US" sz="2400" dirty="0" smtClean="0"/>
          </a:p>
          <a:p>
            <a:r>
              <a:rPr lang="ru-RU" sz="2400" dirty="0" smtClean="0"/>
              <a:t>Он должен был показать, что является истинным Человеком, понимающим людские немощи, но при этом остается безгрешным "Сыном Человеческим". </a:t>
            </a:r>
          </a:p>
          <a:p>
            <a:r>
              <a:rPr lang="ru-RU" sz="2400" dirty="0" smtClean="0"/>
              <a:t>Он должен был показать, что является истинным Богом, сошедшим с небес, облеченным всей полнотой власти</a:t>
            </a:r>
          </a:p>
          <a:p>
            <a:endParaRPr lang="en-US" dirty="0"/>
          </a:p>
        </p:txBody>
      </p:sp>
    </p:spTree>
    <p:extLst>
      <p:ext uri="{BB962C8B-B14F-4D97-AF65-F5344CB8AC3E}">
        <p14:creationId xmlns:p14="http://schemas.microsoft.com/office/powerpoint/2010/main" xmlns="" val="40577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ru-RU" sz="3200" dirty="0" smtClean="0"/>
              <a:t>Приближалась Пасха Иудейская, и Иисус пришел в Иерусалим</a:t>
            </a:r>
          </a:p>
          <a:p>
            <a:pPr marL="0" indent="0">
              <a:buNone/>
            </a:pPr>
            <a:r>
              <a:rPr lang="ru-RU" sz="3200" dirty="0" smtClean="0"/>
              <a:t>								(Иоан.2:13)</a:t>
            </a:r>
          </a:p>
          <a:p>
            <a:pPr marL="0" indent="0">
              <a:buNone/>
            </a:pPr>
            <a:endParaRPr lang="ru-RU" sz="3200" dirty="0"/>
          </a:p>
          <a:p>
            <a:pPr marL="0" indent="0">
              <a:buNone/>
            </a:pPr>
            <a:r>
              <a:rPr lang="ru-RU" sz="3200" dirty="0" smtClean="0"/>
              <a:t>то оставил Иудею и пошел опять в Галилею. Надлежало же Ему проходить через Самарию. </a:t>
            </a:r>
          </a:p>
          <a:p>
            <a:pPr marL="0" indent="0">
              <a:buNone/>
            </a:pPr>
            <a:r>
              <a:rPr lang="ru-RU" sz="3200" dirty="0" smtClean="0"/>
              <a:t>								(Иоан.4:3,4)</a:t>
            </a:r>
            <a:endParaRPr lang="en-US" sz="3200" dirty="0"/>
          </a:p>
        </p:txBody>
      </p:sp>
    </p:spTree>
    <p:extLst>
      <p:ext uri="{BB962C8B-B14F-4D97-AF65-F5344CB8AC3E}">
        <p14:creationId xmlns:p14="http://schemas.microsoft.com/office/powerpoint/2010/main" xmlns="" val="1365033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1825625"/>
            <a:ext cx="7886700" cy="2391812"/>
          </a:xfrm>
        </p:spPr>
        <p:txBody>
          <a:bodyPr>
            <a:normAutofit/>
          </a:bodyPr>
          <a:lstStyle/>
          <a:p>
            <a:r>
              <a:rPr lang="ru-RU" sz="3200" dirty="0" smtClean="0"/>
              <a:t>ПЕРВОЕ ОЧИЩЕНИЕ ХРАМА </a:t>
            </a:r>
            <a:endParaRPr lang="en-US" sz="3200" dirty="0" smtClean="0"/>
          </a:p>
          <a:p>
            <a:r>
              <a:rPr lang="ru-RU" sz="3200" dirty="0" smtClean="0"/>
              <a:t>БЕСЕДА </a:t>
            </a:r>
            <a:r>
              <a:rPr lang="ru-RU" sz="3200" dirty="0" smtClean="0"/>
              <a:t>С НИКОДИМОМ </a:t>
            </a:r>
          </a:p>
          <a:p>
            <a:r>
              <a:rPr lang="ru-RU" sz="3200" dirty="0" smtClean="0"/>
              <a:t>БЕСЕДА С </a:t>
            </a:r>
            <a:r>
              <a:rPr lang="ru-RU" sz="3200" dirty="0" smtClean="0"/>
              <a:t>САМАРЯНКОЙ</a:t>
            </a:r>
          </a:p>
        </p:txBody>
      </p:sp>
    </p:spTree>
    <p:extLst>
      <p:ext uri="{BB962C8B-B14F-4D97-AF65-F5344CB8AC3E}">
        <p14:creationId xmlns:p14="http://schemas.microsoft.com/office/powerpoint/2010/main" xmlns="" val="3055527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ПРОПОВЕДЬ И НАСТАВЛЕНИЕ: ОТКРЫТИЕ ИСТИНЫ</a:t>
            </a:r>
            <a:endParaRPr lang="en-US" dirty="0"/>
          </a:p>
        </p:txBody>
      </p:sp>
      <p:sp>
        <p:nvSpPr>
          <p:cNvPr id="3" name="Content Placeholder 2"/>
          <p:cNvSpPr>
            <a:spLocks noGrp="1"/>
          </p:cNvSpPr>
          <p:nvPr>
            <p:ph idx="1"/>
          </p:nvPr>
        </p:nvSpPr>
        <p:spPr/>
        <p:txBody>
          <a:bodyPr>
            <a:normAutofit/>
          </a:bodyPr>
          <a:lstStyle/>
          <a:p>
            <a:pPr marL="0" indent="0">
              <a:buNone/>
            </a:pPr>
            <a:r>
              <a:rPr lang="ru-RU" sz="2400" b="1" dirty="0" smtClean="0"/>
              <a:t>Иоанна 3</a:t>
            </a:r>
            <a:r>
              <a:rPr lang="ru-RU" sz="2400" dirty="0" smtClean="0"/>
              <a:t/>
            </a:r>
            <a:br>
              <a:rPr lang="ru-RU" sz="2400" dirty="0" smtClean="0"/>
            </a:br>
            <a:r>
              <a:rPr lang="ru-RU" sz="2400" dirty="0" smtClean="0"/>
              <a:t>22 После сего пришел Иисус с учениками Своими в землю Иудейскую и там жил с ними и крестил. </a:t>
            </a:r>
            <a:br>
              <a:rPr lang="ru-RU" sz="2400" dirty="0" smtClean="0"/>
            </a:br>
            <a:r>
              <a:rPr lang="ru-RU" sz="2400" dirty="0" smtClean="0"/>
              <a:t>23 А Иоанн также крестил в </a:t>
            </a:r>
            <a:r>
              <a:rPr lang="ru-RU" sz="2400" dirty="0" err="1" smtClean="0"/>
              <a:t>Еноне</a:t>
            </a:r>
            <a:r>
              <a:rPr lang="ru-RU" sz="2400" dirty="0" smtClean="0"/>
              <a:t>, близ Салима, потому что там было много воды; и приходили туда и крестились, </a:t>
            </a:r>
            <a:br>
              <a:rPr lang="ru-RU" sz="2400" dirty="0" smtClean="0"/>
            </a:br>
            <a:r>
              <a:rPr lang="ru-RU" sz="2400" dirty="0" smtClean="0"/>
              <a:t>24 ибо Иоанн еще не был заключен в темницу. </a:t>
            </a:r>
            <a:br>
              <a:rPr lang="ru-RU" sz="2400" dirty="0" smtClean="0"/>
            </a:br>
            <a:r>
              <a:rPr lang="ru-RU" sz="2400" dirty="0" smtClean="0"/>
              <a:t>25 Тогда у </a:t>
            </a:r>
            <a:r>
              <a:rPr lang="ru-RU" sz="2400" dirty="0" err="1" smtClean="0"/>
              <a:t>Иоанновых</a:t>
            </a:r>
            <a:r>
              <a:rPr lang="ru-RU" sz="2400" dirty="0" smtClean="0"/>
              <a:t> учеников произошел спор с Иудеями об очищении. </a:t>
            </a:r>
            <a:br>
              <a:rPr lang="ru-RU" sz="2400" dirty="0" smtClean="0"/>
            </a:br>
            <a:r>
              <a:rPr lang="ru-RU" sz="2400" dirty="0" smtClean="0"/>
              <a:t>26 И пришли к Иоанну и сказали ему: равви! Тот, Который был с тобою при Иордане и о Котором ты свидетельствовал, вот Он крестит, и все идут к Нему</a:t>
            </a:r>
            <a:endParaRPr lang="en-US" sz="2400" dirty="0"/>
          </a:p>
        </p:txBody>
      </p:sp>
    </p:spTree>
    <p:extLst>
      <p:ext uri="{BB962C8B-B14F-4D97-AF65-F5344CB8AC3E}">
        <p14:creationId xmlns:p14="http://schemas.microsoft.com/office/powerpoint/2010/main" xmlns="" val="2684118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TotalTime>
  <Words>4081</Words>
  <Application>Microsoft Office PowerPoint</Application>
  <PresentationFormat>On-screen Show (4:3)</PresentationFormat>
  <Paragraphs>232</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РАННИЕ ИУДЕЙСКИЕ и ГАЛИЛЕЙСКИЙ ПЕРИОДЫ</vt:lpstr>
      <vt:lpstr>Slide 2</vt:lpstr>
      <vt:lpstr>Slide 3</vt:lpstr>
      <vt:lpstr>РАННИЙ ИУДЕЙСКИЙ ПЕРИОД</vt:lpstr>
      <vt:lpstr>РАННИЙ ИУДЕЙСКИЙ ПЕРИОД</vt:lpstr>
      <vt:lpstr>РАННИЙ ИУДЕЙСКИЙ ПЕРИОД</vt:lpstr>
      <vt:lpstr>Slide 7</vt:lpstr>
      <vt:lpstr>Slide 8</vt:lpstr>
      <vt:lpstr>ПРОПОВЕДЬ И НАСТАВЛЕНИЕ: ОТКРЫТИЕ ИСТИНЫ</vt:lpstr>
      <vt:lpstr>РАННИЙ ГАЛИЛЕЙСКИЙ ПЕРИОД</vt:lpstr>
      <vt:lpstr>Slide 11</vt:lpstr>
      <vt:lpstr>Slide 12</vt:lpstr>
      <vt:lpstr>Slide 13</vt:lpstr>
      <vt:lpstr>I СТАДИЯ: В ГАЛИЛЕЕ</vt:lpstr>
      <vt:lpstr>I СТАДИЯ: В ГАЛИЛЕЕ</vt:lpstr>
      <vt:lpstr>II СТАДИЯ: В КАПЕРНАУМЕ Мф. 4:13-17; Мк. 1:15; Лк. 4:31-32</vt:lpstr>
      <vt:lpstr>II СТАДИЯ: В КАПЕРНАУМЕ Мф. 4:13-17; Мк. 1:15; Лк. 4:31-32</vt:lpstr>
      <vt:lpstr>III СТАДИЯ: В ГАЛИЛЕЕ "Но Он уходил в пустынные места и молился" (Лк. 5:16)</vt:lpstr>
      <vt:lpstr>IV СТАДИЯ: В КАПЕРНАУМЕ </vt:lpstr>
      <vt:lpstr>IV СТАДИЯ: В КАПЕРНАУМЕ </vt:lpstr>
      <vt:lpstr>Slide 21</vt:lpstr>
      <vt:lpstr>Slide 22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Aleksey Muravyev</dc:creator>
  <cp:lastModifiedBy>Projection</cp:lastModifiedBy>
  <cp:revision>10</cp:revision>
  <dcterms:created xsi:type="dcterms:W3CDTF">2015-01-14T18:16:48Z</dcterms:created>
  <dcterms:modified xsi:type="dcterms:W3CDTF">2015-01-14T21:02:38Z</dcterms:modified>
</cp:coreProperties>
</file>